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notesMasterIdLst>
    <p:notesMasterId r:id="rId59"/>
  </p:notesMasterIdLst>
  <p:sldIdLst>
    <p:sldId id="256" r:id="rId4"/>
    <p:sldId id="257" r:id="rId5"/>
    <p:sldId id="285" r:id="rId6"/>
    <p:sldId id="288" r:id="rId7"/>
    <p:sldId id="289" r:id="rId8"/>
    <p:sldId id="290" r:id="rId9"/>
    <p:sldId id="287" r:id="rId10"/>
    <p:sldId id="300" r:id="rId11"/>
    <p:sldId id="301" r:id="rId12"/>
    <p:sldId id="302" r:id="rId13"/>
    <p:sldId id="303" r:id="rId14"/>
    <p:sldId id="306" r:id="rId15"/>
    <p:sldId id="307" r:id="rId16"/>
    <p:sldId id="304" r:id="rId17"/>
    <p:sldId id="305" r:id="rId18"/>
    <p:sldId id="263" r:id="rId19"/>
    <p:sldId id="264" r:id="rId20"/>
    <p:sldId id="265" r:id="rId21"/>
    <p:sldId id="266" r:id="rId22"/>
    <p:sldId id="291" r:id="rId23"/>
    <p:sldId id="292" r:id="rId24"/>
    <p:sldId id="293" r:id="rId25"/>
    <p:sldId id="294" r:id="rId26"/>
    <p:sldId id="295" r:id="rId27"/>
    <p:sldId id="296" r:id="rId28"/>
    <p:sldId id="280" r:id="rId29"/>
    <p:sldId id="281" r:id="rId30"/>
    <p:sldId id="267" r:id="rId31"/>
    <p:sldId id="297" r:id="rId32"/>
    <p:sldId id="258" r:id="rId33"/>
    <p:sldId id="260" r:id="rId34"/>
    <p:sldId id="261" r:id="rId35"/>
    <p:sldId id="262" r:id="rId36"/>
    <p:sldId id="299" r:id="rId37"/>
    <p:sldId id="259" r:id="rId38"/>
    <p:sldId id="298" r:id="rId39"/>
    <p:sldId id="308" r:id="rId40"/>
    <p:sldId id="309" r:id="rId41"/>
    <p:sldId id="310" r:id="rId42"/>
    <p:sldId id="311"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2" r:id="rId56"/>
    <p:sldId id="283" r:id="rId57"/>
    <p:sldId id="284" r:id="rId58"/>
  </p:sldIdLst>
  <p:sldSz cx="10969625" cy="6170613"/>
  <p:notesSz cx="6858000" cy="9144000"/>
  <p:custDataLst>
    <p:tags r:id="rId60"/>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F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6" d="100"/>
          <a:sy n="126" d="100"/>
        </p:scale>
        <p:origin x="45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18.10.2022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‹nº›</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Diapositivo do título 1">
    <p:spTree>
      <p:nvGrpSpPr>
        <p:cNvPr id="1" name=""/>
        <p:cNvGrpSpPr/>
        <p:nvPr/>
      </p:nvGrpSpPr>
      <p:grpSpPr>
        <a:xfrm>
          <a:off x="0" y="0"/>
          <a:ext cx="0" cy="0"/>
          <a:chOff x="0" y="0"/>
          <a:chExt cx="0" cy="0"/>
        </a:xfrm>
      </p:grpSpPr>
      <p:pic>
        <p:nvPicPr>
          <p:cNvPr id="9" name="Background 1" descr="bg1_d2_169.png">
            <a:extLst>
              <a:ext uri="{FF2B5EF4-FFF2-40B4-BE49-F238E27FC236}">
                <a16:creationId xmlns:a16="http://schemas.microsoft.com/office/drawing/2014/main" id="{896CC0FD-4256-4167-AE25-A738EE08895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16" y="2"/>
            <a:ext cx="10969509" cy="6170929"/>
          </a:xfrm>
          <a:prstGeom prst="rect">
            <a:avLst/>
          </a:prstGeom>
          <a:ln w="0">
            <a:noFill/>
          </a:ln>
          <a:effectLst/>
        </p:spPr>
      </p:pic>
      <p:pic>
        <p:nvPicPr>
          <p:cNvPr id="6" name="Grafik 4" descr="logo1_d2.png">
            <a:extLst>
              <a:ext uri="{FF2B5EF4-FFF2-40B4-BE49-F238E27FC236}">
                <a16:creationId xmlns:a16="http://schemas.microsoft.com/office/drawing/2014/main" id="{173BBCFB-9404-4FBA-9EEC-E8008B6044A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10" name="Grafik 3" descr="right_d2.png">
            <a:extLst>
              <a:ext uri="{FF2B5EF4-FFF2-40B4-BE49-F238E27FC236}">
                <a16:creationId xmlns:a16="http://schemas.microsoft.com/office/drawing/2014/main" id="{649683E7-5D3C-46E0-92A4-661F3C29C85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Conteúdo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Adicionar título do diapositivo</a:t>
            </a:r>
          </a:p>
        </p:txBody>
      </p:sp>
      <p:sp>
        <p:nvSpPr>
          <p:cNvPr id="3" name="Content Placeholder 2"/>
          <p:cNvSpPr>
            <a:spLocks noGrp="1"/>
          </p:cNvSpPr>
          <p:nvPr>
            <p:ph sz="half" idx="1" hasCustomPrompt="1"/>
          </p:nvPr>
        </p:nvSpPr>
        <p:spPr>
          <a:xfrm>
            <a:off x="259200" y="1296000"/>
            <a:ext cx="4860000" cy="4168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2" hasCustomPrompt="1"/>
          </p:nvPr>
        </p:nvSpPr>
        <p:spPr>
          <a:xfrm>
            <a:off x="5853600" y="1295999"/>
            <a:ext cx="4860000" cy="4168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AD1AA2B6-6C2F-4A14-9E4C-FB86A10EF6B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Conteúdos">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Adicionar título do diapositivo</a:t>
            </a:r>
          </a:p>
        </p:txBody>
      </p:sp>
      <p:sp>
        <p:nvSpPr>
          <p:cNvPr id="3" name="Content Placeholder 2"/>
          <p:cNvSpPr>
            <a:spLocks noGrp="1"/>
          </p:cNvSpPr>
          <p:nvPr>
            <p:ph sz="half" idx="1" hasCustomPrompt="1"/>
          </p:nvPr>
        </p:nvSpPr>
        <p:spPr>
          <a:xfrm>
            <a:off x="259200" y="1296000"/>
            <a:ext cx="3128400" cy="4168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60000" y="1295999"/>
            <a:ext cx="3128400" cy="4168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9600" y="1296000"/>
            <a:ext cx="3128400" cy="4168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853C9362-E049-4C5A-93EB-CA7DB346BCAC}"/>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35" userDrawn="1">
          <p15:clr>
            <a:srgbClr val="FBAE40"/>
          </p15:clr>
        </p15:guide>
        <p15:guide id="9" pos="2462" userDrawn="1">
          <p15:clr>
            <a:srgbClr val="FBAE40"/>
          </p15:clr>
        </p15:guide>
        <p15:guide id="10" pos="4434" userDrawn="1">
          <p15:clr>
            <a:srgbClr val="FBAE40"/>
          </p15:clr>
        </p15:guide>
        <p15:guide id="11" pos="476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Conteúdo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59080" y="1295399"/>
            <a:ext cx="2515870" cy="416814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4" hasCustomPrompt="1"/>
          </p:nvPr>
        </p:nvSpPr>
        <p:spPr>
          <a:xfrm>
            <a:off x="8195310" y="1295400"/>
            <a:ext cx="2515870" cy="416814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31" name="Grafik 3" descr="bottom_d2_169.png">
            <a:extLst>
              <a:ext uri="{FF2B5EF4-FFF2-40B4-BE49-F238E27FC236}">
                <a16:creationId xmlns:a16="http://schemas.microsoft.com/office/drawing/2014/main" id="{A3C6D0D9-04AD-43FA-8B6F-53255648BE83}"/>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A5FC486E-34C4-4DFC-9640-0742E0B83B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7" name="Grafik 4" descr="logo1_d2.png">
            <a:extLst>
              <a:ext uri="{FF2B5EF4-FFF2-40B4-BE49-F238E27FC236}">
                <a16:creationId xmlns:a16="http://schemas.microsoft.com/office/drawing/2014/main" id="{2F5D5F7F-9AC3-4C8C-9378-5DCB41FEB94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1749" userDrawn="1">
          <p15:clr>
            <a:srgbClr val="FBAE40"/>
          </p15:clr>
        </p15:guide>
        <p15:guide id="9" pos="1829" userDrawn="1">
          <p15:clr>
            <a:srgbClr val="FBAE40"/>
          </p15:clr>
        </p15:guide>
        <p15:guide id="10" pos="3416" userDrawn="1">
          <p15:clr>
            <a:srgbClr val="FBAE40"/>
          </p15:clr>
        </p15:guide>
        <p15:guide id="11" pos="3495" userDrawn="1">
          <p15:clr>
            <a:srgbClr val="FBAE40"/>
          </p15:clr>
        </p15:guide>
        <p15:guide id="12" pos="5082" userDrawn="1">
          <p15:clr>
            <a:srgbClr val="FBAE40"/>
          </p15:clr>
        </p15:guide>
        <p15:guide id="13" pos="516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údos na horizontal">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59200" y="1296000"/>
            <a:ext cx="104508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2" hasCustomPrompt="1"/>
          </p:nvPr>
        </p:nvSpPr>
        <p:spPr>
          <a:xfrm>
            <a:off x="259200" y="3445201"/>
            <a:ext cx="104508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9" name="Grafik 3" descr="bottom_d2_169.png">
            <a:extLst>
              <a:ext uri="{FF2B5EF4-FFF2-40B4-BE49-F238E27FC236}">
                <a16:creationId xmlns:a16="http://schemas.microsoft.com/office/drawing/2014/main" id="{E1C644A7-78AF-407E-A25C-6F76F012AC1D}"/>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F432EB7-B56F-491D-9D42-9FA89D925A5A}"/>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F944409F-1D53-436E-A382-254727DA7F5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x2 Conteúdo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59200" y="1296000"/>
            <a:ext cx="48600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853600" y="1295999"/>
            <a:ext cx="48600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59200" y="3445201"/>
            <a:ext cx="48600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3"/>
          <p:cNvSpPr>
            <a:spLocks noGrp="1"/>
          </p:cNvSpPr>
          <p:nvPr>
            <p:ph sz="half" idx="4" hasCustomPrompt="1"/>
          </p:nvPr>
        </p:nvSpPr>
        <p:spPr>
          <a:xfrm>
            <a:off x="5853600" y="3445201"/>
            <a:ext cx="48600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31" name="Grafik 3" descr="bottom_d2_169.png">
            <a:extLst>
              <a:ext uri="{FF2B5EF4-FFF2-40B4-BE49-F238E27FC236}">
                <a16:creationId xmlns:a16="http://schemas.microsoft.com/office/drawing/2014/main" id="{14946AFE-2563-4C40-963E-DFE36F6D317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8A247A46-B0BA-49FE-BDE2-4F90A734854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17992435-2281-4D69-8E9C-A9BD8CD4504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3225" userDrawn="1">
          <p15:clr>
            <a:srgbClr val="FBAE40"/>
          </p15:clr>
        </p15:guide>
        <p15:guide id="11" pos="368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x2 Conteúdos">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59200" y="1296000"/>
            <a:ext cx="3128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3909600" y="1295999"/>
            <a:ext cx="3128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60000" y="1295999"/>
            <a:ext cx="3128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3128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3909600" y="3445201"/>
            <a:ext cx="3128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6" hasCustomPrompt="1"/>
          </p:nvPr>
        </p:nvSpPr>
        <p:spPr>
          <a:xfrm>
            <a:off x="7560000" y="3445201"/>
            <a:ext cx="3128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8" name="Grafik 4" descr="logo1_d2.png">
            <a:extLst>
              <a:ext uri="{FF2B5EF4-FFF2-40B4-BE49-F238E27FC236}">
                <a16:creationId xmlns:a16="http://schemas.microsoft.com/office/drawing/2014/main" id="{058025F0-4E5A-4419-90FC-FD31DB24C30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40" userDrawn="1">
          <p15:clr>
            <a:srgbClr val="FBAE40"/>
          </p15:clr>
        </p15:guide>
        <p15:guide id="9" pos="2457" userDrawn="1">
          <p15:clr>
            <a:srgbClr val="FBAE40"/>
          </p15:clr>
        </p15:guide>
        <p15:guide id="10" pos="4434" userDrawn="1">
          <p15:clr>
            <a:srgbClr val="FBAE40"/>
          </p15:clr>
        </p15:guide>
        <p15:guide id="11" pos="4761" userDrawn="1">
          <p15:clr>
            <a:srgbClr val="FBAE40"/>
          </p15:clr>
        </p15:guide>
        <p15:guide id="12" orient="horz" pos="2090" userDrawn="1">
          <p15:clr>
            <a:srgbClr val="FBAE40"/>
          </p15:clr>
        </p15:guide>
        <p15:guide id="13" orient="horz" pos="21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x2 Conteúdos">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59200" y="1296000"/>
            <a:ext cx="2516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2905200" y="1295999"/>
            <a:ext cx="2516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7" hasCustomPrompt="1"/>
          </p:nvPr>
        </p:nvSpPr>
        <p:spPr>
          <a:xfrm>
            <a:off x="8197200" y="1295999"/>
            <a:ext cx="2516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2516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2905200" y="3445201"/>
            <a:ext cx="2516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8" hasCustomPrompt="1"/>
          </p:nvPr>
        </p:nvSpPr>
        <p:spPr>
          <a:xfrm>
            <a:off x="8197200" y="3445201"/>
            <a:ext cx="2516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1200" y="1296000"/>
            <a:ext cx="2516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3">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1200" y="3445200"/>
            <a:ext cx="2516400" cy="2019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22" name="Grafik 4" descr="logo1_d2.png">
            <a:extLst>
              <a:ext uri="{FF2B5EF4-FFF2-40B4-BE49-F238E27FC236}">
                <a16:creationId xmlns:a16="http://schemas.microsoft.com/office/drawing/2014/main" id="{F7F706B3-07D4-410C-B7A6-C9E5735A992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1749" userDrawn="1">
          <p15:clr>
            <a:srgbClr val="FBAE40"/>
          </p15:clr>
        </p15:guide>
        <p15:guide id="11" pos="1830" userDrawn="1">
          <p15:clr>
            <a:srgbClr val="FBAE40"/>
          </p15:clr>
        </p15:guide>
        <p15:guide id="12" pos="3416" userDrawn="1">
          <p15:clr>
            <a:srgbClr val="FBAE40"/>
          </p15:clr>
        </p15:guide>
        <p15:guide id="13" pos="3497" userDrawn="1">
          <p15:clr>
            <a:srgbClr val="FBAE40"/>
          </p15:clr>
        </p15:guide>
        <p15:guide id="14" pos="5082" userDrawn="1">
          <p15:clr>
            <a:srgbClr val="FBAE40"/>
          </p15:clr>
        </p15:guide>
        <p15:guide id="15" pos="51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Diapositivo vazio">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Diapositivo com imagem inteir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descr="logo1_d2.png">
            <a:extLst>
              <a:ext uri="{FF2B5EF4-FFF2-40B4-BE49-F238E27FC236}">
                <a16:creationId xmlns:a16="http://schemas.microsoft.com/office/drawing/2014/main" id="{F35DC742-BC8F-47B5-88E2-93616D59A618}"/>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6" name="Grafik 3" descr="right_d2.png">
            <a:extLst>
              <a:ext uri="{FF2B5EF4-FFF2-40B4-BE49-F238E27FC236}">
                <a16:creationId xmlns:a16="http://schemas.microsoft.com/office/drawing/2014/main" id="{2E1D2BC1-44DB-403E-B4D8-3E1DC5D199E5}"/>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27317866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Diapositivo de conclusão">
    <p:spTree>
      <p:nvGrpSpPr>
        <p:cNvPr id="1" name=""/>
        <p:cNvGrpSpPr/>
        <p:nvPr/>
      </p:nvGrpSpPr>
      <p:grpSpPr>
        <a:xfrm>
          <a:off x="0" y="0"/>
          <a:ext cx="0" cy="0"/>
          <a:chOff x="0" y="0"/>
          <a:chExt cx="0" cy="0"/>
        </a:xfrm>
      </p:grpSpPr>
      <p:pic>
        <p:nvPicPr>
          <p:cNvPr id="7" name="Grafik 5" descr="bg3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D60E046F-66D0-431E-9C49-8E6C18C3F3CF}"/>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8000" kern="1200" cap="all" baseline="0">
                <a:solidFill>
                  <a:schemeClr val="tx1"/>
                </a:solidFill>
              </a:defRPr>
            </a:lvl1pPr>
          </a:lstStyle>
          <a:p>
            <a:r>
              <a:rPr lang="en-US" noProof="1"/>
              <a:t>Adicionar palavras de conclusão</a:t>
            </a:r>
          </a:p>
        </p:txBody>
      </p:sp>
      <p:pic>
        <p:nvPicPr>
          <p:cNvPr id="6" name="Grafik 4" descr="logo1_d2.png">
            <a:extLst>
              <a:ext uri="{FF2B5EF4-FFF2-40B4-BE49-F238E27FC236}">
                <a16:creationId xmlns:a16="http://schemas.microsoft.com/office/drawing/2014/main" id="{AD329951-67FC-4FE1-85D1-D4AEA8479C0D}"/>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7AD5F0A5-2B17-4D20-B0E6-B4F0FA97751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73796963"/>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Diapositivo do título 2">
    <p:spTree>
      <p:nvGrpSpPr>
        <p:cNvPr id="1" name=""/>
        <p:cNvGrpSpPr/>
        <p:nvPr/>
      </p:nvGrpSpPr>
      <p:grpSpPr>
        <a:xfrm>
          <a:off x="0" y="0"/>
          <a:ext cx="0" cy="0"/>
          <a:chOff x="0" y="0"/>
          <a:chExt cx="0" cy="0"/>
        </a:xfrm>
      </p:grpSpPr>
      <p:pic>
        <p:nvPicPr>
          <p:cNvPr id="6" name="Background 2" descr="bg2_d2_169.png"/>
          <p:cNvPicPr>
            <a:picLocks/>
          </p:cNvPicPr>
          <p:nvPr/>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7" name="Grafik 4" descr="logo1_d2.png">
            <a:extLst>
              <a:ext uri="{FF2B5EF4-FFF2-40B4-BE49-F238E27FC236}">
                <a16:creationId xmlns:a16="http://schemas.microsoft.com/office/drawing/2014/main" id="{7868D6E5-0EC1-4883-8CF9-7E8712A5DE97}"/>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814531954"/>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de-DE"/>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de-DE"/>
          </a:p>
        </p:txBody>
      </p:sp>
    </p:spTree>
    <p:extLst>
      <p:ext uri="{BB962C8B-B14F-4D97-AF65-F5344CB8AC3E}">
        <p14:creationId xmlns:p14="http://schemas.microsoft.com/office/powerpoint/2010/main" val="137417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Diapositivo de título definido pelo utilizad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762592895"/>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Diapositivo do capítulo">
    <p:bg>
      <p:bgPr>
        <a:solidFill>
          <a:schemeClr val="accent1"/>
        </a:solidFill>
        <a:effectLst/>
      </p:bgPr>
    </p:bg>
    <p:spTree>
      <p:nvGrpSpPr>
        <p:cNvPr id="1" name=""/>
        <p:cNvGrpSpPr/>
        <p:nvPr/>
      </p:nvGrpSpPr>
      <p:grpSpPr>
        <a:xfrm>
          <a:off x="0" y="0"/>
          <a:ext cx="0" cy="0"/>
          <a:chOff x="0" y="0"/>
          <a:chExt cx="0" cy="0"/>
        </a:xfrm>
      </p:grpSpPr>
      <p:sp>
        <p:nvSpPr>
          <p:cNvPr id="6" name="Chapter_title">
            <a:extLst>
              <a:ext uri="{FF2B5EF4-FFF2-40B4-BE49-F238E27FC236}">
                <a16:creationId xmlns:a16="http://schemas.microsoft.com/office/drawing/2014/main" id="{EE80FFE3-B9B2-433E-9111-10990FD419AB}"/>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6500" cap="all" baseline="0">
                <a:solidFill>
                  <a:schemeClr val="bg1"/>
                </a:solidFill>
              </a:defRPr>
            </a:lvl1pPr>
          </a:lstStyle>
          <a:p>
            <a:r>
              <a:rPr lang="en-US" noProof="1"/>
              <a:t>Adicionar título do capítulo</a:t>
            </a:r>
          </a:p>
        </p:txBody>
      </p:sp>
      <p:pic>
        <p:nvPicPr>
          <p:cNvPr id="5" name="Grafik 4" descr="logo1_d2.png">
            <a:extLst>
              <a:ext uri="{FF2B5EF4-FFF2-40B4-BE49-F238E27FC236}">
                <a16:creationId xmlns:a16="http://schemas.microsoft.com/office/drawing/2014/main" id="{FC6E8050-6AB1-433E-A876-5E84688D10B0}"/>
              </a:ext>
            </a:extLst>
          </p:cNvPr>
          <p:cNvPicPr>
            <a:picLocks noSel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7" name="Grafik 3" descr="right_d2.png">
            <a:extLst>
              <a:ext uri="{FF2B5EF4-FFF2-40B4-BE49-F238E27FC236}">
                <a16:creationId xmlns:a16="http://schemas.microsoft.com/office/drawing/2014/main" id="{50EF21B3-288B-44C8-B2D9-3FFE25CF4E6C}"/>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iapositivo de citaçã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1"/>
            </a:lvl1pPr>
          </a:lstStyle>
          <a:p>
            <a:r>
              <a:rPr lang="en-US" noProof="1"/>
              <a:t>Adicionar citação</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855EB1A0-FDAA-4D62-99AE-E08E3E26E93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5" name="Grafik 4" descr="logo1_d2.png">
            <a:extLst>
              <a:ext uri="{FF2B5EF4-FFF2-40B4-BE49-F238E27FC236}">
                <a16:creationId xmlns:a16="http://schemas.microsoft.com/office/drawing/2014/main" id="{6E018BBC-5CA8-4135-B38C-8681A158697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41778514"/>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iapositivo de conclusã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0"/>
            </a:lvl1pPr>
          </a:lstStyle>
          <a:p>
            <a:r>
              <a:rPr lang="en-US" noProof="1"/>
              <a:t>Adicionar conclusão</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72390B9F-3EB3-4FEE-B4B2-61FC8089007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30F7B7DF-6F0E-4921-B877-3E2AD7D8C29A}"/>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32355185"/>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Diapositivo da agenda">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sp>
        <p:nvSpPr>
          <p:cNvPr id="6" name="Text Placeholder 5"/>
          <p:cNvSpPr>
            <a:spLocks noGrp="1"/>
          </p:cNvSpPr>
          <p:nvPr>
            <p:ph type="body" sz="quarter" idx="1" hasCustomPrompt="1"/>
          </p:nvPr>
        </p:nvSpPr>
        <p:spPr>
          <a:xfrm>
            <a:off x="259200" y="1296000"/>
            <a:ext cx="10450800" cy="4168800"/>
          </a:xfrm>
        </p:spPr>
        <p:txBody>
          <a:bodyPr/>
          <a:lstStyle>
            <a:lvl1pPr marL="251982" indent="-251982">
              <a:lnSpc>
                <a:spcPct val="107000"/>
              </a:lnSpc>
              <a:buFont typeface="+mj-lt"/>
              <a:buAutoNum type="arabicPeriod"/>
              <a:defRPr/>
            </a:lvl1pPr>
            <a:lvl2pPr marL="507563" indent="-273580">
              <a:lnSpc>
                <a:spcPct val="103000"/>
              </a:lnSpc>
              <a:buFont typeface="+mj-lt"/>
              <a:buAutoNum type="arabicPeriod"/>
              <a:defRPr/>
            </a:lvl2pPr>
            <a:lvl3pPr marL="730746" indent="-205185">
              <a:lnSpc>
                <a:spcPct val="102000"/>
              </a:lnSpc>
              <a:buFont typeface="+mj-lt"/>
              <a:buAutoNum type="arabicPeriod"/>
              <a:defRPr/>
            </a:lvl3pPr>
            <a:lvl4pPr marL="932331" indent="-183586">
              <a:lnSpc>
                <a:spcPct val="107000"/>
              </a:lnSpc>
              <a:buFont typeface="+mj-lt"/>
              <a:buAutoNum type="arabicPeriod"/>
              <a:defRPr/>
            </a:lvl4pPr>
            <a:lvl5pPr marL="932331" indent="-183586">
              <a:lnSpc>
                <a:spcPct val="103000"/>
              </a:lnSpc>
              <a:buFont typeface="+mj-lt"/>
              <a:buAutoNum type="arabicPeriod"/>
              <a:defRPr/>
            </a:lvl5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Rectangle7" hidden="1"/>
          <p:cNvSpPr>
            <a:spLocks/>
          </p:cNvSpPr>
          <p:nvPr/>
        </p:nvSpPr>
        <p:spPr>
          <a:xfrm>
            <a:off x="9223200" y="259078"/>
            <a:ext cx="1692000" cy="777721"/>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25" name="Grafik 3" descr="bottom_d2_169.png">
            <a:extLst>
              <a:ext uri="{FF2B5EF4-FFF2-40B4-BE49-F238E27FC236}">
                <a16:creationId xmlns:a16="http://schemas.microsoft.com/office/drawing/2014/main" id="{5924583E-7B93-41AC-AC5B-430C0AD45AC7}"/>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33" name="Grafik 32" descr="logo2_d2.png">
            <a:extLst>
              <a:ext uri="{FF2B5EF4-FFF2-40B4-BE49-F238E27FC236}">
                <a16:creationId xmlns:a16="http://schemas.microsoft.com/office/drawing/2014/main" id="{48E231CC-E3B9-4D96-AA06-B1CFFA847D9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5" name="Textfeld 4">
            <a:extLst>
              <a:ext uri="{FF2B5EF4-FFF2-40B4-BE49-F238E27FC236}">
                <a16:creationId xmlns:a16="http://schemas.microsoft.com/office/drawing/2014/main" id="{3EC746CB-10AC-40C9-8647-79D1DEB9F93D}"/>
              </a:ext>
            </a:extLst>
          </p:cNvPr>
          <p:cNvSpPr txBox="1"/>
          <p:nvPr userDrawn="1"/>
        </p:nvSpPr>
        <p:spPr>
          <a:xfrm>
            <a:off x="259200" y="259200"/>
            <a:ext cx="10450800" cy="777600"/>
          </a:xfrm>
          <a:prstGeom prst="rect">
            <a:avLst/>
          </a:prstGeom>
          <a:noFill/>
        </p:spPr>
        <p:txBody>
          <a:bodyPr wrap="square" lIns="0" tIns="0" rIns="0" bIns="0" rtlCol="0">
            <a:noAutofit/>
          </a:bodyPr>
          <a:lstStyle/>
          <a:p>
            <a:pPr marR="0" defTabSz="914400" eaLnBrk="1" fontAlgn="auto" latinLnBrk="0" hangingPunct="1">
              <a:lnSpc>
                <a:spcPct val="89000"/>
              </a:lnSpc>
              <a:spcBef>
                <a:spcPts val="0"/>
              </a:spcBef>
              <a:spcAft>
                <a:spcPts val="0"/>
              </a:spcAft>
              <a:buClrTx/>
              <a:buSzTx/>
              <a:buFontTx/>
              <a:buNone/>
              <a:tabLst/>
            </a:pPr>
            <a:r>
              <a:rPr kumimoji="0" lang="en-US" sz="2800" b="0" i="0" u="none" strike="noStrike" kern="1200" cap="none" spc="0" normalizeH="0" baseline="0" noProof="1">
                <a:ln>
                  <a:noFill/>
                </a:ln>
                <a:solidFill>
                  <a:srgbClr val="000000"/>
                </a:solidFill>
                <a:effectLst/>
                <a:uLnTx/>
                <a:uFillTx/>
              </a:rPr>
              <a:t>Agenda</a:t>
            </a:r>
          </a:p>
        </p:txBody>
      </p:sp>
      <p:sp>
        <p:nvSpPr>
          <p:cNvPr id="12" name="Rectangle7">
            <a:extLst>
              <a:ext uri="{FF2B5EF4-FFF2-40B4-BE49-F238E27FC236}">
                <a16:creationId xmlns:a16="http://schemas.microsoft.com/office/drawing/2014/main" id="{F0D59F04-5C89-4857-A44C-3D9D9D3D938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3" name="Grafik 4" descr="logo1_d2.png">
            <a:extLst>
              <a:ext uri="{FF2B5EF4-FFF2-40B4-BE49-F238E27FC236}">
                <a16:creationId xmlns:a16="http://schemas.microsoft.com/office/drawing/2014/main" id="{39A24C14-69FA-48C5-9BFC-E264F89C2E7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940310287"/>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Apenas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648000"/>
            <a:ext cx="10450800" cy="388800"/>
          </a:xfrm>
        </p:spPr>
        <p:txBody>
          <a:bodyPr/>
          <a:lstStyle>
            <a:lvl1pPr>
              <a:defRPr kern="1200" baseline="0"/>
            </a:lvl1pPr>
          </a:lstStyle>
          <a:p>
            <a:r>
              <a:rPr lang="en-US" noProof="1"/>
              <a:t>Adicionar título do diapositivo</a:t>
            </a:r>
          </a:p>
        </p:txBody>
      </p:sp>
      <p:sp>
        <p:nvSpPr>
          <p:cNvPr id="4" name="Chapter_titleonly"/>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údo">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Adicionar título do diapositivo</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8762" y="1296000"/>
            <a:ext cx="10450800" cy="4168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200" y="648000"/>
            <a:ext cx="10450800" cy="388800"/>
          </a:xfrm>
          <a:prstGeom prst="rect">
            <a:avLst/>
          </a:prstGeom>
        </p:spPr>
        <p:txBody>
          <a:bodyPr vert="horz" lIns="0" tIns="0" rIns="0" bIns="0" rtlCol="0" anchor="t" anchorCtr="0">
            <a:noAutofit/>
          </a:bodyPr>
          <a:lstStyle/>
          <a:p>
            <a:r>
              <a:rPr lang="en-US" noProof="1"/>
              <a:t>Mastertitelformat bearbeiten</a:t>
            </a:r>
          </a:p>
        </p:txBody>
      </p:sp>
      <p:sp>
        <p:nvSpPr>
          <p:cNvPr id="3" name="Text Placeholder 2"/>
          <p:cNvSpPr>
            <a:spLocks noGrp="1"/>
          </p:cNvSpPr>
          <p:nvPr>
            <p:ph type="body" idx="1"/>
          </p:nvPr>
        </p:nvSpPr>
        <p:spPr>
          <a:xfrm>
            <a:off x="259200" y="1296000"/>
            <a:ext cx="10450800" cy="4168800"/>
          </a:xfrm>
          <a:prstGeom prst="rect">
            <a:avLst/>
          </a:prstGeom>
        </p:spPr>
        <p:txBody>
          <a:bodyPr vert="horz" lIns="0" tIns="0" rIns="0" bIns="0" rtlCol="0">
            <a:noAutofit/>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a:p>
            <a:pPr lvl="5"/>
            <a:r>
              <a:rPr lang="en-US" noProof="1"/>
              <a:t>Sixth level</a:t>
            </a:r>
          </a:p>
          <a:p>
            <a:pPr lvl="6"/>
            <a:r>
              <a:rPr lang="en-US" noProof="1"/>
              <a:t>Seventh level</a:t>
            </a:r>
          </a:p>
          <a:p>
            <a:pPr lvl="7"/>
            <a:r>
              <a:rPr lang="en-US" noProof="1"/>
              <a:t>Eighth level</a:t>
            </a:r>
          </a:p>
          <a:p>
            <a:pPr lvl="8"/>
            <a:r>
              <a:rPr lang="en-US" noProof="1"/>
              <a:t>Ninth level</a:t>
            </a:r>
          </a:p>
        </p:txBody>
      </p:sp>
      <p:sp>
        <p:nvSpPr>
          <p:cNvPr id="7" name="Slide Number Placeholder 6"/>
          <p:cNvSpPr>
            <a:spLocks noGrp="1"/>
          </p:cNvSpPr>
          <p:nvPr>
            <p:ph type="sldNum" sz="quarter" idx="12"/>
          </p:nvPr>
        </p:nvSpPr>
        <p:spPr>
          <a:xfrm>
            <a:off x="266700" y="562864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‹nº›</a:t>
            </a:fld>
            <a:endParaRPr lang="en-US" noProof="1"/>
          </a:p>
        </p:txBody>
      </p:sp>
      <p:sp>
        <p:nvSpPr>
          <p:cNvPr id="5" name="Bosch_footer_1">
            <a:extLst>
              <a:ext uri="{FF2B5EF4-FFF2-40B4-BE49-F238E27FC236}">
                <a16:creationId xmlns:a16="http://schemas.microsoft.com/office/drawing/2014/main" id="{C4A0DCBC-1EFB-43C4-AF00-AB85781F48E7}"/>
              </a:ext>
            </a:extLst>
          </p:cNvPr>
          <p:cNvSpPr txBox="1"/>
          <p:nvPr userDrawn="1"/>
        </p:nvSpPr>
        <p:spPr>
          <a:xfrm>
            <a:off x="593090" y="5643880"/>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Interno</a:t>
            </a:r>
            <a:r>
              <a:rPr lang="en-US" sz="600" kern="0" baseline="0" noProof="1">
                <a:solidFill>
                  <a:schemeClr val="tx1"/>
                </a:solidFill>
                <a:latin typeface="+mn-lt"/>
              </a:rPr>
              <a:t> | C/IDI-LA | 2021-03-16</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Ltda 2021. Reserves all rights even in the event of industrial property rights. We reserve all rights of disposal such as copying and passing on to third parties</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0" name="Bosch_footer_1" hidden="1">
            <a:extLst>
              <a:ext uri="{FF2B5EF4-FFF2-40B4-BE49-F238E27FC236}">
                <a16:creationId xmlns:a16="http://schemas.microsoft.com/office/drawing/2014/main" id="{BB7EB8EC-2C22-471E-A5D4-B578263D307B}"/>
              </a:ext>
            </a:extLst>
          </p:cNvPr>
          <p:cNvSpPr txBox="1"/>
          <p:nvPr userDrawn="1"/>
        </p:nvSpPr>
        <p:spPr>
          <a:xfrm>
            <a:off x="594000" y="5644800"/>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10" r:id="rId1"/>
    <p:sldLayoutId id="2147483741" r:id="rId2"/>
    <p:sldLayoutId id="2147483742" r:id="rId3"/>
    <p:sldLayoutId id="2147483713" r:id="rId4"/>
    <p:sldLayoutId id="2147483743" r:id="rId5"/>
    <p:sldLayoutId id="2147483721" r:id="rId6"/>
    <p:sldLayoutId id="2147483747" r:id="rId7"/>
    <p:sldLayoutId id="214748372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34" r:id="rId17"/>
    <p:sldLayoutId id="2147483731" r:id="rId18"/>
    <p:sldLayoutId id="2147483712" r:id="rId19"/>
    <p:sldLayoutId id="2147483748" r:id="rId20"/>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towardsdatascience.com/knowledge-distillation-simplified-dd4973dbc764"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medium.com/analytics-vidhya/yolo-object-detection-made-easy-7b17cc3e782f" TargetMode="Externa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hyperlink" Target="https://blog.paperspace.com/mask-r-cnn-in-tensorflow-2-0/"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pjreddie/darknet/wiki/YOLO:-Real-Time-Object-Detection" TargetMode="External"/><Relationship Id="rId7" Type="http://schemas.openxmlformats.org/officeDocument/2006/relationships/hyperlink" Target="https://github.com/pytorch/vision/" TargetMode="External"/><Relationship Id="rId2" Type="http://schemas.openxmlformats.org/officeDocument/2006/relationships/hyperlink" Target="https://pjreddie.com/darknet/yolo/" TargetMode="External"/><Relationship Id="rId1" Type="http://schemas.openxmlformats.org/officeDocument/2006/relationships/slideLayout" Target="../slideLayouts/slideLayout9.xml"/><Relationship Id="rId6" Type="http://schemas.openxmlformats.org/officeDocument/2006/relationships/hyperlink" Target="https://github.com/fizyr/keras-retinanet" TargetMode="External"/><Relationship Id="rId5" Type="http://schemas.openxmlformats.org/officeDocument/2006/relationships/hyperlink" Target="https://github.com/ultralytics/yolov5" TargetMode="External"/><Relationship Id="rId4" Type="http://schemas.openxmlformats.org/officeDocument/2006/relationships/hyperlink" Target="https://github.com/rodrigo2019/keras_yolo2"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pjreddie.com/darknet/yolov2/" TargetMode="Externa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hyperlink" Target="https://github.com/rbgirshick/fast-rcnn/blob/master/lib/utils/nms.p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researchgate.net/figure/Object-detection-and-recognition-performance-comparison-The-evaluation-has-been_fig2_337264008" TargetMode="Externa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medium.com/@GaganaB/class-activation-maps-551477720679" TargetMode="Externa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intel.com.br/content/www/br/pt/artificial-intelligence/posts/deep-learning-training-and-inference.html"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laptrinhx.com/accelerate-your-training-and-inference-running-on-tensorflow-3593413360/" TargetMode="Externa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implecore-ger.intel.com/techdecoded/wp-content/uploads/sites/11/art1-fpga-comparison-of-frames-per-second.png" TargetMode="Externa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www.syslogic.com/eng/blog/2020/07/the-nvidia-jetson-series-from-jetson-nano-to-jetson-agx-xavier-110945.shtml" TargetMode="Externa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software.intel.com/content/www/br/pt/develop/hardware/neural-compute-stick/where-to-buy.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www.tensorflow.org/datasets/catalog/cifar10?hl=pt-br" TargetMode="External"/><Relationship Id="rId2" Type="http://schemas.openxmlformats.org/officeDocument/2006/relationships/hyperlink" Target="https://www.tensorflow.org/datasets/catalog/mnist?hl=pt-br" TargetMode="External"/><Relationship Id="rId1" Type="http://schemas.openxmlformats.org/officeDocument/2006/relationships/slideLayout" Target="../slideLayouts/slideLayout9.xml"/><Relationship Id="rId5" Type="http://schemas.openxmlformats.org/officeDocument/2006/relationships/hyperlink" Target="https://www.tensorflow.org/datasets/catalog/imagenet2012?hl=pt-br" TargetMode="External"/><Relationship Id="rId4" Type="http://schemas.openxmlformats.org/officeDocument/2006/relationships/hyperlink" Target="https://www.tensorflow.org/datasets/catalog/fashion_mnist?hl=pt-br"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tensorflow.org/datasets/catalog/coco?hl=pt-br" TargetMode="External"/><Relationship Id="rId2" Type="http://schemas.openxmlformats.org/officeDocument/2006/relationships/hyperlink" Target="https://www.tensorflow.org/datasets/catalog/voc?hl=pt-br" TargetMode="External"/><Relationship Id="rId1" Type="http://schemas.openxmlformats.org/officeDocument/2006/relationships/slideLayout" Target="../slideLayouts/slideLayout9.xml"/><Relationship Id="rId5" Type="http://schemas.openxmlformats.org/officeDocument/2006/relationships/hyperlink" Target="https://www.tensorflow.org/datasets/catalog/wider_face?hl=pt-br" TargetMode="External"/><Relationship Id="rId4" Type="http://schemas.openxmlformats.org/officeDocument/2006/relationships/hyperlink" Target="https://www.tensorflow.org/datasets/catalog/kitti?hl=pt-br"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5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55.png"/><Relationship Id="rId5" Type="http://schemas.openxmlformats.org/officeDocument/2006/relationships/tags" Target="../tags/tag6.xml"/><Relationship Id="rId10" Type="http://schemas.openxmlformats.org/officeDocument/2006/relationships/slideLayout" Target="../slideLayouts/slideLayout20.xml"/><Relationship Id="rId4" Type="http://schemas.openxmlformats.org/officeDocument/2006/relationships/tags" Target="../tags/tag5.xml"/><Relationship Id="rId9" Type="http://schemas.openxmlformats.org/officeDocument/2006/relationships/tags" Target="../tags/tag10.xml"/></Relationships>
</file>

<file path=ppt/slides/_rels/slide51.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57.gif"/><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hyperlink" Target="https://towardsdatascience.com/unsupervised-learning-part-2-b1c130b8815d" TargetMode="External"/><Relationship Id="rId5" Type="http://schemas.openxmlformats.org/officeDocument/2006/relationships/tags" Target="../tags/tag15.xml"/><Relationship Id="rId10" Type="http://schemas.openxmlformats.org/officeDocument/2006/relationships/slideLayout" Target="../slideLayouts/slideLayout20.xml"/><Relationship Id="rId4" Type="http://schemas.openxmlformats.org/officeDocument/2006/relationships/tags" Target="../tags/tag14.xml"/><Relationship Id="rId9" Type="http://schemas.openxmlformats.org/officeDocument/2006/relationships/tags" Target="../tags/tag19.xml"/></Relationships>
</file>

<file path=ppt/slides/_rels/slide52.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image" Target="../media/image59.gif"/><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image" Target="../media/image58.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hyperlink" Target="https://www.alanzucconi.com/2018/03/14/understanding-the-technology-behind-deepfakes/" TargetMode="External"/><Relationship Id="rId5" Type="http://schemas.openxmlformats.org/officeDocument/2006/relationships/tags" Target="../tags/tag24.xml"/><Relationship Id="rId10" Type="http://schemas.openxmlformats.org/officeDocument/2006/relationships/slideLayout" Target="../slideLayouts/slideLayout20.xml"/><Relationship Id="rId4" Type="http://schemas.openxmlformats.org/officeDocument/2006/relationships/tags" Target="../tags/tag23.xml"/><Relationship Id="rId9" Type="http://schemas.openxmlformats.org/officeDocument/2006/relationships/tags" Target="../tags/tag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s://github.com/junyanz/CycleGAN" TargetMode="External"/><Relationship Id="rId7" Type="http://schemas.openxmlformats.org/officeDocument/2006/relationships/hyperlink" Target="https://www.youtube.com/watch?v=mUfJOQKdtAk" TargetMode="External"/><Relationship Id="rId2" Type="http://schemas.openxmlformats.org/officeDocument/2006/relationships/slideLayout" Target="../slideLayouts/slideLayout20.xml"/><Relationship Id="rId1" Type="http://schemas.openxmlformats.org/officeDocument/2006/relationships/tags" Target="../tags/tag37.xml"/><Relationship Id="rId6" Type="http://schemas.openxmlformats.org/officeDocument/2006/relationships/image" Target="../media/image61.png"/><Relationship Id="rId5" Type="http://schemas.openxmlformats.org/officeDocument/2006/relationships/hyperlink" Target="https://www.youtube.com/watch?v=XOxxPcy5Gr4" TargetMode="External"/><Relationship Id="rId4" Type="http://schemas.openxmlformats.org/officeDocument/2006/relationships/image" Target="../media/image60.gif"/></Relationships>
</file>

<file path=ppt/slides/_rels/slide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D82EB9-F888-4EF5-9BD3-4FB532D116CB}"/>
              </a:ext>
            </a:extLst>
          </p:cNvPr>
          <p:cNvSpPr>
            <a:spLocks noGrp="1"/>
          </p:cNvSpPr>
          <p:nvPr>
            <p:ph type="ctrTitle"/>
          </p:nvPr>
        </p:nvSpPr>
        <p:spPr/>
        <p:txBody>
          <a:bodyPr/>
          <a:lstStyle/>
          <a:p>
            <a:r>
              <a:rPr lang="de-DE" dirty="0"/>
              <a:t>Deep Learning para regressão</a:t>
            </a:r>
          </a:p>
        </p:txBody>
      </p:sp>
    </p:spTree>
    <p:extLst>
      <p:ext uri="{BB962C8B-B14F-4D97-AF65-F5344CB8AC3E}">
        <p14:creationId xmlns:p14="http://schemas.microsoft.com/office/powerpoint/2010/main" val="2219787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Transferência de conhecimento</a:t>
            </a:r>
            <a:endParaRPr lang="en-US" dirty="0"/>
          </a:p>
        </p:txBody>
      </p:sp>
      <p:sp>
        <p:nvSpPr>
          <p:cNvPr id="3" name="Espaço Reservado para Texto 2"/>
          <p:cNvSpPr>
            <a:spLocks noGrp="1"/>
          </p:cNvSpPr>
          <p:nvPr>
            <p:ph type="body" sz="quarter" idx="15"/>
          </p:nvPr>
        </p:nvSpPr>
        <p:spPr/>
        <p:txBody>
          <a:bodyPr/>
          <a:lstStyle/>
          <a:p>
            <a:r>
              <a:rPr lang="en-US"/>
              <a:t>Deep Learning</a:t>
            </a:r>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10</a:t>
            </a:fld>
            <a:endParaRPr lang="en-US" noProof="1"/>
          </a:p>
        </p:txBody>
      </p:sp>
      <p:sp>
        <p:nvSpPr>
          <p:cNvPr id="5" name="Espaço Reservado para Conteúdo 4"/>
          <p:cNvSpPr>
            <a:spLocks noGrp="1"/>
          </p:cNvSpPr>
          <p:nvPr>
            <p:ph sz="quarter" idx="1"/>
          </p:nvPr>
        </p:nvSpPr>
        <p:spPr/>
        <p:txBody>
          <a:bodyPr/>
          <a:lstStyle/>
          <a:p>
            <a:pPr marL="0" indent="0">
              <a:buNone/>
            </a:pPr>
            <a:r>
              <a:rPr lang="pt-BR" dirty="0"/>
              <a:t>Prós:</a:t>
            </a:r>
          </a:p>
          <a:p>
            <a:pPr lvl="1"/>
            <a:r>
              <a:rPr lang="pt-BR" dirty="0"/>
              <a:t>Diminui a quantidade de épocas para treinamento</a:t>
            </a:r>
          </a:p>
          <a:p>
            <a:pPr lvl="1"/>
            <a:r>
              <a:rPr lang="pt-BR" dirty="0"/>
              <a:t>Diminui drasticamente o tempo de treinamento para cada batch</a:t>
            </a:r>
          </a:p>
          <a:p>
            <a:pPr lvl="1"/>
            <a:r>
              <a:rPr lang="pt-BR" dirty="0"/>
              <a:t>Melhor convergência de resultados</a:t>
            </a:r>
          </a:p>
          <a:p>
            <a:pPr lvl="1"/>
            <a:r>
              <a:rPr lang="pt-BR" dirty="0"/>
              <a:t>Pode melhorar a generalização do modelo</a:t>
            </a:r>
          </a:p>
          <a:p>
            <a:pPr lvl="1"/>
            <a:r>
              <a:rPr lang="pt-BR" dirty="0"/>
              <a:t>Ajuda na convergência de resultados para conjunto de dados pequenos</a:t>
            </a:r>
          </a:p>
          <a:p>
            <a:pPr marL="233983" lvl="1" indent="0">
              <a:buNone/>
            </a:pPr>
            <a:endParaRPr lang="pt-BR" dirty="0"/>
          </a:p>
          <a:p>
            <a:pPr marL="0" indent="0">
              <a:buNone/>
            </a:pPr>
            <a:r>
              <a:rPr lang="pt-BR" dirty="0"/>
              <a:t>Contras:	</a:t>
            </a:r>
          </a:p>
          <a:p>
            <a:pPr lvl="1"/>
            <a:r>
              <a:rPr lang="pt-BR" dirty="0"/>
              <a:t>Criar pesos </a:t>
            </a:r>
            <a:r>
              <a:rPr lang="pt-BR" dirty="0" err="1"/>
              <a:t>pré</a:t>
            </a:r>
            <a:r>
              <a:rPr lang="pt-BR" dirty="0"/>
              <a:t> treinados utilizando a </a:t>
            </a:r>
            <a:r>
              <a:rPr lang="pt-BR" dirty="0" err="1"/>
              <a:t>imagenet</a:t>
            </a:r>
            <a:r>
              <a:rPr lang="pt-BR" dirty="0"/>
              <a:t> possui um custo alto de computação</a:t>
            </a:r>
          </a:p>
          <a:p>
            <a:pPr lvl="1"/>
            <a:r>
              <a:rPr lang="pt-BR" dirty="0"/>
              <a:t>Aproveitar pesos já existentes limita-se as arquiteturas publicadas (no geral arquiteturas pesadas)</a:t>
            </a:r>
          </a:p>
          <a:p>
            <a:pPr lvl="1"/>
            <a:r>
              <a:rPr lang="pt-BR" dirty="0"/>
              <a:t>Agrega menos valor em arquiteturas micros</a:t>
            </a:r>
          </a:p>
          <a:p>
            <a:pPr lvl="1"/>
            <a:r>
              <a:rPr lang="pt-BR" dirty="0"/>
              <a:t>Nem para todos os casos a transferência de conhecimento ajuda.</a:t>
            </a:r>
          </a:p>
          <a:p>
            <a:pPr lvl="1"/>
            <a:endParaRPr lang="pt-BR" dirty="0"/>
          </a:p>
        </p:txBody>
      </p:sp>
    </p:spTree>
    <p:extLst>
      <p:ext uri="{BB962C8B-B14F-4D97-AF65-F5344CB8AC3E}">
        <p14:creationId xmlns:p14="http://schemas.microsoft.com/office/powerpoint/2010/main" val="102505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Transferência de conhecimento</a:t>
            </a:r>
            <a:endParaRPr lang="en-US" dirty="0"/>
          </a:p>
        </p:txBody>
      </p:sp>
      <p:sp>
        <p:nvSpPr>
          <p:cNvPr id="3" name="Espaço Reservado para Texto 2"/>
          <p:cNvSpPr>
            <a:spLocks noGrp="1"/>
          </p:cNvSpPr>
          <p:nvPr>
            <p:ph type="body" sz="quarter" idx="15"/>
          </p:nvPr>
        </p:nvSpPr>
        <p:spPr/>
        <p:txBody>
          <a:bodyPr/>
          <a:lstStyle/>
          <a:p>
            <a:r>
              <a:rPr lang="en-US"/>
              <a:t>Deep Learning</a:t>
            </a:r>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11</a:t>
            </a:fld>
            <a:endParaRPr lang="en-US" noProof="1"/>
          </a:p>
        </p:txBody>
      </p:sp>
      <p:sp>
        <p:nvSpPr>
          <p:cNvPr id="5" name="Espaço Reservado para Conteúdo 4"/>
          <p:cNvSpPr>
            <a:spLocks noGrp="1"/>
          </p:cNvSpPr>
          <p:nvPr>
            <p:ph sz="quarter" idx="1"/>
          </p:nvPr>
        </p:nvSpPr>
        <p:spPr/>
        <p:txBody>
          <a:bodyPr/>
          <a:lstStyle/>
          <a:p>
            <a:pPr marL="0" indent="0">
              <a:buNone/>
            </a:pPr>
            <a:r>
              <a:rPr lang="pt-BR" dirty="0"/>
              <a:t>Características:</a:t>
            </a:r>
          </a:p>
          <a:p>
            <a:pPr lvl="1"/>
            <a:r>
              <a:rPr lang="pt-BR" dirty="0"/>
              <a:t>Para que seja possível a transferência, a base das arquiteturas devem sem as mesmas, alterando apenas a cabeça da rede.</a:t>
            </a:r>
          </a:p>
          <a:p>
            <a:pPr lvl="1"/>
            <a:r>
              <a:rPr lang="pt-BR" dirty="0"/>
              <a:t>O pré-processamento das imagens deve ser o mesmo aplicado da arquitetura base.</a:t>
            </a:r>
          </a:p>
          <a:p>
            <a:pPr lvl="1"/>
            <a:r>
              <a:rPr lang="pt-BR" dirty="0"/>
              <a:t>Recomenda-se utilizar a mesma resolução de entrada</a:t>
            </a:r>
          </a:p>
          <a:p>
            <a:pPr lvl="1"/>
            <a:r>
              <a:rPr lang="pt-BR" dirty="0"/>
              <a:t>As camadas que herdaram os pesos devem ser congeladas para que durante o treinamento da nova arquitetura os pesos originais herdados não sejam alterados.</a:t>
            </a:r>
          </a:p>
          <a:p>
            <a:pPr marL="233983" lvl="1" indent="0">
              <a:buNone/>
            </a:pPr>
            <a:endParaRPr lang="pt-BR" dirty="0"/>
          </a:p>
        </p:txBody>
      </p:sp>
      <p:sp>
        <p:nvSpPr>
          <p:cNvPr id="6" name="Retângulo Arredondado 5"/>
          <p:cNvSpPr/>
          <p:nvPr/>
        </p:nvSpPr>
        <p:spPr>
          <a:xfrm>
            <a:off x="228600" y="3924300"/>
            <a:ext cx="1562100" cy="80772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200" b="0" i="0" u="none" strike="noStrike" kern="0" cap="none" spc="0" normalizeH="0" baseline="0" dirty="0">
                <a:ln>
                  <a:noFill/>
                </a:ln>
                <a:solidFill>
                  <a:srgbClr val="000000"/>
                </a:solidFill>
                <a:effectLst/>
                <a:uLnTx/>
                <a:uFillTx/>
                <a:latin typeface="Bosch Office Sans"/>
                <a:ea typeface="+mn-ea"/>
                <a:cs typeface="+mn-cs"/>
              </a:rPr>
              <a:t>Treinamento do modelo em grandes</a:t>
            </a:r>
            <a:r>
              <a:rPr kumimoji="0" lang="pt-BR" sz="1200" b="0" i="0" u="none" strike="noStrike" kern="0" cap="none" spc="0" normalizeH="0" dirty="0">
                <a:ln>
                  <a:noFill/>
                </a:ln>
                <a:solidFill>
                  <a:srgbClr val="000000"/>
                </a:solidFill>
                <a:effectLst/>
                <a:uLnTx/>
                <a:uFillTx/>
                <a:latin typeface="Bosch Office Sans"/>
                <a:ea typeface="+mn-ea"/>
                <a:cs typeface="+mn-cs"/>
              </a:rPr>
              <a:t> </a:t>
            </a:r>
            <a:r>
              <a:rPr kumimoji="0" lang="pt-BR" sz="1200" b="0" i="0" u="none" strike="noStrike" kern="0" cap="none" spc="0" normalizeH="0" dirty="0" err="1">
                <a:ln>
                  <a:noFill/>
                </a:ln>
                <a:solidFill>
                  <a:srgbClr val="000000"/>
                </a:solidFill>
                <a:effectLst/>
                <a:uLnTx/>
                <a:uFillTx/>
                <a:latin typeface="Bosch Office Sans"/>
                <a:ea typeface="+mn-ea"/>
                <a:cs typeface="+mn-cs"/>
              </a:rPr>
              <a:t>datasets</a:t>
            </a:r>
            <a:endParaRPr kumimoji="0" lang="pt-BR" sz="1200" b="0" i="0" u="none" strike="noStrike" kern="0" cap="none" spc="0" normalizeH="0" baseline="0" dirty="0">
              <a:ln>
                <a:noFill/>
              </a:ln>
              <a:solidFill>
                <a:srgbClr val="000000"/>
              </a:solidFill>
              <a:effectLst/>
              <a:uLnTx/>
              <a:uFillTx/>
              <a:latin typeface="Bosch Office Sans"/>
              <a:ea typeface="+mn-ea"/>
              <a:cs typeface="+mn-cs"/>
            </a:endParaRPr>
          </a:p>
        </p:txBody>
      </p:sp>
      <p:sp>
        <p:nvSpPr>
          <p:cNvPr id="7" name="Retângulo Arredondado 6"/>
          <p:cNvSpPr/>
          <p:nvPr/>
        </p:nvSpPr>
        <p:spPr>
          <a:xfrm>
            <a:off x="1981200" y="3924300"/>
            <a:ext cx="1562100" cy="80772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200" b="0" i="0" u="none" strike="noStrike" kern="0" cap="none" spc="0" normalizeH="0" baseline="0" dirty="0">
                <a:ln>
                  <a:noFill/>
                </a:ln>
                <a:solidFill>
                  <a:srgbClr val="000000"/>
                </a:solidFill>
                <a:effectLst/>
                <a:uLnTx/>
                <a:uFillTx/>
                <a:latin typeface="Bosch Office Sans"/>
                <a:ea typeface="+mn-ea"/>
                <a:cs typeface="+mn-cs"/>
              </a:rPr>
              <a:t>Salvar pesos</a:t>
            </a:r>
          </a:p>
        </p:txBody>
      </p:sp>
      <p:sp>
        <p:nvSpPr>
          <p:cNvPr id="8" name="Retângulo Arredondado 7"/>
          <p:cNvSpPr/>
          <p:nvPr/>
        </p:nvSpPr>
        <p:spPr>
          <a:xfrm>
            <a:off x="3733800" y="3924300"/>
            <a:ext cx="1562100" cy="80772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200" b="0" i="0" u="none" strike="noStrike" kern="0" cap="none" spc="0" normalizeH="0" baseline="0" dirty="0">
                <a:ln>
                  <a:noFill/>
                </a:ln>
                <a:solidFill>
                  <a:srgbClr val="000000"/>
                </a:solidFill>
                <a:effectLst/>
                <a:uLnTx/>
                <a:uFillTx/>
                <a:latin typeface="Bosch Office Sans"/>
                <a:ea typeface="+mn-ea"/>
                <a:cs typeface="+mn-cs"/>
              </a:rPr>
              <a:t>Gerar novo modelo</a:t>
            </a:r>
          </a:p>
        </p:txBody>
      </p:sp>
      <p:sp>
        <p:nvSpPr>
          <p:cNvPr id="9" name="Retângulo Arredondado 8"/>
          <p:cNvSpPr/>
          <p:nvPr/>
        </p:nvSpPr>
        <p:spPr>
          <a:xfrm>
            <a:off x="5484162" y="3924300"/>
            <a:ext cx="1562100" cy="80772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200" b="0" i="0" u="none" strike="noStrike" kern="0" cap="none" spc="0" normalizeH="0" baseline="0" dirty="0">
                <a:ln>
                  <a:noFill/>
                </a:ln>
                <a:solidFill>
                  <a:srgbClr val="000000"/>
                </a:solidFill>
                <a:effectLst/>
                <a:uLnTx/>
                <a:uFillTx/>
                <a:latin typeface="Bosch Office Sans"/>
                <a:ea typeface="+mn-ea"/>
                <a:cs typeface="+mn-cs"/>
              </a:rPr>
              <a:t>Carregar pesos do</a:t>
            </a:r>
            <a:r>
              <a:rPr kumimoji="0" lang="pt-BR" sz="1200" b="0" i="0" u="none" strike="noStrike" kern="0" cap="none" spc="0" normalizeH="0" dirty="0">
                <a:ln>
                  <a:noFill/>
                </a:ln>
                <a:solidFill>
                  <a:srgbClr val="000000"/>
                </a:solidFill>
                <a:effectLst/>
                <a:uLnTx/>
                <a:uFillTx/>
                <a:latin typeface="Bosch Office Sans"/>
                <a:ea typeface="+mn-ea"/>
                <a:cs typeface="+mn-cs"/>
              </a:rPr>
              <a:t> modelo </a:t>
            </a:r>
            <a:r>
              <a:rPr kumimoji="0" lang="pt-BR" sz="1200" b="0" i="0" u="none" strike="noStrike" kern="0" cap="none" spc="0" normalizeH="0" dirty="0" err="1">
                <a:ln>
                  <a:noFill/>
                </a:ln>
                <a:solidFill>
                  <a:srgbClr val="000000"/>
                </a:solidFill>
                <a:effectLst/>
                <a:uLnTx/>
                <a:uFillTx/>
                <a:latin typeface="Bosch Office Sans"/>
                <a:ea typeface="+mn-ea"/>
                <a:cs typeface="+mn-cs"/>
              </a:rPr>
              <a:t>pré</a:t>
            </a:r>
            <a:r>
              <a:rPr kumimoji="0" lang="pt-BR" sz="1200" b="0" i="0" u="none" strike="noStrike" kern="0" cap="none" spc="0" normalizeH="0" dirty="0">
                <a:ln>
                  <a:noFill/>
                </a:ln>
                <a:solidFill>
                  <a:srgbClr val="000000"/>
                </a:solidFill>
                <a:effectLst/>
                <a:uLnTx/>
                <a:uFillTx/>
                <a:latin typeface="Bosch Office Sans"/>
                <a:ea typeface="+mn-ea"/>
                <a:cs typeface="+mn-cs"/>
              </a:rPr>
              <a:t>- treinado</a:t>
            </a:r>
            <a:endParaRPr kumimoji="0" lang="pt-BR" sz="1200" b="0" i="0" u="none" strike="noStrike" kern="0" cap="none" spc="0" normalizeH="0" baseline="0" dirty="0">
              <a:ln>
                <a:noFill/>
              </a:ln>
              <a:solidFill>
                <a:srgbClr val="000000"/>
              </a:solidFill>
              <a:effectLst/>
              <a:uLnTx/>
              <a:uFillTx/>
              <a:latin typeface="Bosch Office Sans"/>
              <a:ea typeface="+mn-ea"/>
              <a:cs typeface="+mn-cs"/>
            </a:endParaRPr>
          </a:p>
        </p:txBody>
      </p:sp>
      <p:sp>
        <p:nvSpPr>
          <p:cNvPr id="10" name="Retângulo Arredondado 9"/>
          <p:cNvSpPr/>
          <p:nvPr/>
        </p:nvSpPr>
        <p:spPr>
          <a:xfrm>
            <a:off x="7239000" y="3924300"/>
            <a:ext cx="1562100" cy="80772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200" b="0" i="0" u="none" strike="noStrike" kern="0" cap="none" spc="0" normalizeH="0" baseline="0" dirty="0">
                <a:ln>
                  <a:noFill/>
                </a:ln>
                <a:solidFill>
                  <a:srgbClr val="000000"/>
                </a:solidFill>
                <a:effectLst/>
                <a:uLnTx/>
                <a:uFillTx/>
                <a:latin typeface="Bosch Office Sans"/>
                <a:ea typeface="+mn-ea"/>
                <a:cs typeface="+mn-cs"/>
              </a:rPr>
              <a:t>Congelar</a:t>
            </a:r>
            <a:r>
              <a:rPr kumimoji="0" lang="pt-BR" sz="1200" b="0" i="0" u="none" strike="noStrike" kern="0" cap="none" spc="0" normalizeH="0" dirty="0">
                <a:ln>
                  <a:noFill/>
                </a:ln>
                <a:solidFill>
                  <a:srgbClr val="000000"/>
                </a:solidFill>
                <a:effectLst/>
                <a:uLnTx/>
                <a:uFillTx/>
                <a:latin typeface="Bosch Office Sans"/>
                <a:ea typeface="+mn-ea"/>
                <a:cs typeface="+mn-cs"/>
              </a:rPr>
              <a:t> camadas</a:t>
            </a:r>
            <a:endParaRPr kumimoji="0" lang="pt-BR" sz="1200" b="0" i="0" u="none" strike="noStrike" kern="0" cap="none" spc="0" normalizeH="0" baseline="0" dirty="0">
              <a:ln>
                <a:noFill/>
              </a:ln>
              <a:solidFill>
                <a:srgbClr val="000000"/>
              </a:solidFill>
              <a:effectLst/>
              <a:uLnTx/>
              <a:uFillTx/>
              <a:latin typeface="Bosch Office Sans"/>
              <a:ea typeface="+mn-ea"/>
              <a:cs typeface="+mn-cs"/>
            </a:endParaRPr>
          </a:p>
        </p:txBody>
      </p:sp>
      <p:sp>
        <p:nvSpPr>
          <p:cNvPr id="11" name="Retângulo Arredondado 10"/>
          <p:cNvSpPr/>
          <p:nvPr/>
        </p:nvSpPr>
        <p:spPr>
          <a:xfrm>
            <a:off x="8974281" y="3924300"/>
            <a:ext cx="1562100" cy="80772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200" b="0" i="0" u="none" strike="noStrike" kern="0" cap="none" spc="0" normalizeH="0" baseline="0" dirty="0">
                <a:ln>
                  <a:noFill/>
                </a:ln>
                <a:solidFill>
                  <a:srgbClr val="000000"/>
                </a:solidFill>
                <a:effectLst/>
                <a:uLnTx/>
                <a:uFillTx/>
                <a:latin typeface="Bosch Office Sans"/>
                <a:ea typeface="+mn-ea"/>
                <a:cs typeface="+mn-cs"/>
              </a:rPr>
              <a:t>Treinar</a:t>
            </a:r>
          </a:p>
        </p:txBody>
      </p:sp>
      <p:cxnSp>
        <p:nvCxnSpPr>
          <p:cNvPr id="13" name="Conector de Seta Reta 12"/>
          <p:cNvCxnSpPr>
            <a:stCxn id="6" idx="3"/>
            <a:endCxn id="7" idx="1"/>
          </p:cNvCxnSpPr>
          <p:nvPr/>
        </p:nvCxnSpPr>
        <p:spPr>
          <a:xfrm>
            <a:off x="1790700" y="4328160"/>
            <a:ext cx="190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a:stCxn id="7" idx="3"/>
            <a:endCxn id="8" idx="1"/>
          </p:cNvCxnSpPr>
          <p:nvPr/>
        </p:nvCxnSpPr>
        <p:spPr>
          <a:xfrm>
            <a:off x="3543300" y="4328160"/>
            <a:ext cx="190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p:cNvCxnSpPr>
            <a:stCxn id="8" idx="3"/>
            <a:endCxn id="9" idx="1"/>
          </p:cNvCxnSpPr>
          <p:nvPr/>
        </p:nvCxnSpPr>
        <p:spPr>
          <a:xfrm>
            <a:off x="5295900" y="4328160"/>
            <a:ext cx="1882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p:cNvCxnSpPr>
            <a:stCxn id="9" idx="3"/>
            <a:endCxn id="10" idx="1"/>
          </p:cNvCxnSpPr>
          <p:nvPr/>
        </p:nvCxnSpPr>
        <p:spPr>
          <a:xfrm>
            <a:off x="7046262" y="4328160"/>
            <a:ext cx="192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p:cNvCxnSpPr>
            <a:stCxn id="10" idx="3"/>
            <a:endCxn id="11" idx="1"/>
          </p:cNvCxnSpPr>
          <p:nvPr/>
        </p:nvCxnSpPr>
        <p:spPr>
          <a:xfrm>
            <a:off x="8801100" y="4328160"/>
            <a:ext cx="1731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840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Professor x pupilo</a:t>
            </a:r>
          </a:p>
        </p:txBody>
      </p:sp>
      <p:sp>
        <p:nvSpPr>
          <p:cNvPr id="3" name="Espaço Reservado para Texto 2"/>
          <p:cNvSpPr>
            <a:spLocks noGrp="1"/>
          </p:cNvSpPr>
          <p:nvPr>
            <p:ph type="body" sz="quarter" idx="15"/>
          </p:nvPr>
        </p:nvSpPr>
        <p:spPr/>
        <p:txBody>
          <a:bodyPr/>
          <a:lstStyle/>
          <a:p>
            <a:r>
              <a:rPr lang="en-US"/>
              <a:t>Deep Learning</a:t>
            </a:r>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12</a:t>
            </a:fld>
            <a:endParaRPr lang="en-US" noProof="1"/>
          </a:p>
        </p:txBody>
      </p:sp>
      <p:sp>
        <p:nvSpPr>
          <p:cNvPr id="5" name="Espaço Reservado para Conteúdo 4"/>
          <p:cNvSpPr>
            <a:spLocks noGrp="1"/>
          </p:cNvSpPr>
          <p:nvPr>
            <p:ph sz="quarter" idx="1"/>
          </p:nvPr>
        </p:nvSpPr>
        <p:spPr>
          <a:xfrm>
            <a:off x="259200" y="1326480"/>
            <a:ext cx="10450800" cy="4168800"/>
          </a:xfrm>
        </p:spPr>
        <p:txBody>
          <a:bodyPr/>
          <a:lstStyle/>
          <a:p>
            <a:pPr marL="0" indent="0">
              <a:buNone/>
            </a:pPr>
            <a:r>
              <a:rPr lang="pt-BR" dirty="0"/>
              <a:t>	Há situações em que a complexidade do nosso problema não é tão alta, porém o ambiente de produção onde o modelo irá rodar é limitado (</a:t>
            </a:r>
            <a:r>
              <a:rPr lang="pt-BR" dirty="0" err="1"/>
              <a:t>ex</a:t>
            </a:r>
            <a:r>
              <a:rPr lang="pt-BR" dirty="0"/>
              <a:t>: celular), dessa forma limitando a arquitetura do nosso modelo. Assim como arquiteturas muito complexas para problemas simples pode “decorar” os dados, arquiteturas muito simples podem ter dificuldade em generalizar o problema necessitando de mais dados para treino.</a:t>
            </a:r>
          </a:p>
          <a:p>
            <a:pPr marL="0" indent="0">
              <a:buNone/>
            </a:pPr>
            <a:r>
              <a:rPr lang="pt-BR" dirty="0"/>
              <a:t>	Para situações como essa, podemos poupar tempo anotando imagem utilizando uma arquitetura mais complexa que consiga generalizar melhor o problema que a arquitetura final, dessa forma o modelo professor pode classificar dados sem rótulos e repassar ao aluno durante seu treinamento.</a:t>
            </a:r>
          </a:p>
          <a:p>
            <a:pPr marL="0" indent="0">
              <a:buNone/>
            </a:pPr>
            <a:r>
              <a:rPr lang="pt-BR" dirty="0"/>
              <a:t>Características:</a:t>
            </a:r>
          </a:p>
          <a:p>
            <a:pPr lvl="1"/>
            <a:r>
              <a:rPr lang="pt-BR" dirty="0"/>
              <a:t>O conhecimento do modelo professor é passado indiretamente ao aluno.</a:t>
            </a:r>
          </a:p>
          <a:p>
            <a:pPr lvl="1"/>
            <a:r>
              <a:rPr lang="pt-BR" dirty="0"/>
              <a:t>O conhecimento do aluno se limitará ao conhecimento do professor.</a:t>
            </a:r>
          </a:p>
          <a:p>
            <a:pPr lvl="1"/>
            <a:r>
              <a:rPr lang="pt-BR" dirty="0"/>
              <a:t>Útil para detecção de objetos, por conta do tipo de rotulação para esse problema.</a:t>
            </a:r>
          </a:p>
          <a:p>
            <a:pPr marL="0" indent="0">
              <a:buNone/>
            </a:pPr>
            <a:endParaRPr lang="pt-BR" dirty="0"/>
          </a:p>
        </p:txBody>
      </p:sp>
      <p:pic>
        <p:nvPicPr>
          <p:cNvPr id="3076" name="Picture 4" descr="24 Times Teaching Is Like Star Wars - WeAreTeach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9435" y="4030980"/>
            <a:ext cx="2377973" cy="1337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07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Destilação de conhecimento</a:t>
            </a:r>
            <a:endParaRPr lang="en-US" dirty="0"/>
          </a:p>
        </p:txBody>
      </p:sp>
      <p:sp>
        <p:nvSpPr>
          <p:cNvPr id="3" name="Espaço Reservado para Texto 2"/>
          <p:cNvSpPr>
            <a:spLocks noGrp="1"/>
          </p:cNvSpPr>
          <p:nvPr>
            <p:ph type="body" sz="quarter" idx="15"/>
          </p:nvPr>
        </p:nvSpPr>
        <p:spPr/>
        <p:txBody>
          <a:bodyPr/>
          <a:lstStyle/>
          <a:p>
            <a:r>
              <a:rPr lang="en-US"/>
              <a:t>Deep Learning</a:t>
            </a:r>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13</a:t>
            </a:fld>
            <a:endParaRPr lang="en-US" noProof="1"/>
          </a:p>
        </p:txBody>
      </p:sp>
      <p:sp>
        <p:nvSpPr>
          <p:cNvPr id="5" name="Espaço Reservado para Conteúdo 4"/>
          <p:cNvSpPr>
            <a:spLocks noGrp="1"/>
          </p:cNvSpPr>
          <p:nvPr>
            <p:ph sz="quarter" idx="1"/>
          </p:nvPr>
        </p:nvSpPr>
        <p:spPr/>
        <p:txBody>
          <a:bodyPr/>
          <a:lstStyle/>
          <a:p>
            <a:pPr marL="0" indent="0">
              <a:buNone/>
            </a:pPr>
            <a:r>
              <a:rPr lang="pt-BR" dirty="0"/>
              <a:t>	Semelhante ao Professor/pupilo, contudo nessa técnica teremos dados rotulados para o treinamento do pupilo e utilizaremos o professor para fazer com que o pupilo imite as classificações, inclusive nos erros.</a:t>
            </a:r>
          </a:p>
        </p:txBody>
      </p:sp>
      <p:pic>
        <p:nvPicPr>
          <p:cNvPr id="4100" name="Picture 4" descr="https://miro.medium.com/max/468/1*8KqNtABnNXM527JK9UuBUQ.jpe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5312" y="2576512"/>
            <a:ext cx="44577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4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D82EB9-F888-4EF5-9BD3-4FB532D116CB}"/>
              </a:ext>
            </a:extLst>
          </p:cNvPr>
          <p:cNvSpPr>
            <a:spLocks noGrp="1"/>
          </p:cNvSpPr>
          <p:nvPr>
            <p:ph type="ctrTitle"/>
          </p:nvPr>
        </p:nvSpPr>
        <p:spPr/>
        <p:txBody>
          <a:bodyPr/>
          <a:lstStyle/>
          <a:p>
            <a:r>
              <a:rPr lang="pt-BR" dirty="0"/>
              <a:t>Visualização de camadas</a:t>
            </a:r>
          </a:p>
        </p:txBody>
      </p:sp>
    </p:spTree>
    <p:extLst>
      <p:ext uri="{BB962C8B-B14F-4D97-AF65-F5344CB8AC3E}">
        <p14:creationId xmlns:p14="http://schemas.microsoft.com/office/powerpoint/2010/main" val="2718157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Transferência de conhecimento</a:t>
            </a:r>
            <a:endParaRPr lang="en-US" dirty="0"/>
          </a:p>
        </p:txBody>
      </p:sp>
      <p:sp>
        <p:nvSpPr>
          <p:cNvPr id="3" name="Espaço Reservado para Texto 2"/>
          <p:cNvSpPr>
            <a:spLocks noGrp="1"/>
          </p:cNvSpPr>
          <p:nvPr>
            <p:ph type="body" sz="quarter" idx="15"/>
          </p:nvPr>
        </p:nvSpPr>
        <p:spPr/>
        <p:txBody>
          <a:bodyPr/>
          <a:lstStyle/>
          <a:p>
            <a:r>
              <a:rPr lang="en-US"/>
              <a:t>Deep Learning</a:t>
            </a:r>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15</a:t>
            </a:fld>
            <a:endParaRPr lang="en-US" noProof="1"/>
          </a:p>
        </p:txBody>
      </p:sp>
      <p:sp>
        <p:nvSpPr>
          <p:cNvPr id="12" name="Espaço Reservado para Conteúdo 11"/>
          <p:cNvSpPr>
            <a:spLocks noGrp="1"/>
          </p:cNvSpPr>
          <p:nvPr>
            <p:ph sz="quarter" idx="1"/>
          </p:nvPr>
        </p:nvSpPr>
        <p:spPr/>
        <p:txBody>
          <a:bodyPr/>
          <a:lstStyle/>
          <a:p>
            <a:r>
              <a:rPr lang="en-US" dirty="0"/>
              <a:t>https://www.youtube.com/watch?v=AgkfIQ4IGaM&amp;t=150s</a:t>
            </a:r>
          </a:p>
        </p:txBody>
      </p:sp>
    </p:spTree>
    <p:extLst>
      <p:ext uri="{BB962C8B-B14F-4D97-AF65-F5344CB8AC3E}">
        <p14:creationId xmlns:p14="http://schemas.microsoft.com/office/powerpoint/2010/main" val="853114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D82EB9-F888-4EF5-9BD3-4FB532D116CB}"/>
              </a:ext>
            </a:extLst>
          </p:cNvPr>
          <p:cNvSpPr>
            <a:spLocks noGrp="1"/>
          </p:cNvSpPr>
          <p:nvPr>
            <p:ph type="ctrTitle"/>
          </p:nvPr>
        </p:nvSpPr>
        <p:spPr/>
        <p:txBody>
          <a:bodyPr/>
          <a:lstStyle/>
          <a:p>
            <a:r>
              <a:rPr lang="de-DE" dirty="0"/>
              <a:t>Detecção de objetos</a:t>
            </a:r>
          </a:p>
        </p:txBody>
      </p:sp>
    </p:spTree>
    <p:extLst>
      <p:ext uri="{BB962C8B-B14F-4D97-AF65-F5344CB8AC3E}">
        <p14:creationId xmlns:p14="http://schemas.microsoft.com/office/powerpoint/2010/main" val="43214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Modelos mais conhecidos</a:t>
            </a:r>
          </a:p>
        </p:txBody>
      </p:sp>
      <p:sp>
        <p:nvSpPr>
          <p:cNvPr id="3" name="Espaço Reservado para Texto 2"/>
          <p:cNvSpPr>
            <a:spLocks noGrp="1"/>
          </p:cNvSpPr>
          <p:nvPr>
            <p:ph type="body" sz="quarter" idx="15"/>
          </p:nvPr>
        </p:nvSpPr>
        <p:spPr/>
        <p:txBody>
          <a:bodyPr/>
          <a:lstStyle/>
          <a:p>
            <a:r>
              <a:rPr lang="en-US" dirty="0" err="1"/>
              <a:t>Detecção</a:t>
            </a:r>
            <a:r>
              <a:rPr lang="en-US" dirty="0"/>
              <a:t> de </a:t>
            </a:r>
            <a:r>
              <a:rPr lang="en-US" dirty="0" err="1"/>
              <a:t>objetos</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17</a:t>
            </a:fld>
            <a:endParaRPr lang="en-US" noProof="1"/>
          </a:p>
        </p:txBody>
      </p:sp>
      <p:sp>
        <p:nvSpPr>
          <p:cNvPr id="5" name="Espaço Reservado para Conteúdo 4"/>
          <p:cNvSpPr>
            <a:spLocks noGrp="1"/>
          </p:cNvSpPr>
          <p:nvPr>
            <p:ph sz="quarter" idx="1"/>
          </p:nvPr>
        </p:nvSpPr>
        <p:spPr/>
        <p:txBody>
          <a:bodyPr/>
          <a:lstStyle/>
          <a:p>
            <a:r>
              <a:rPr lang="pt-BR" dirty="0"/>
              <a:t>Modelos de dois passos:</a:t>
            </a:r>
          </a:p>
          <a:p>
            <a:pPr lvl="1"/>
            <a:r>
              <a:rPr lang="pt-BR" dirty="0" err="1"/>
              <a:t>Faster</a:t>
            </a:r>
            <a:r>
              <a:rPr lang="pt-BR" dirty="0"/>
              <a:t> R-CNN (</a:t>
            </a:r>
            <a:r>
              <a:rPr lang="pt-BR" dirty="0" err="1"/>
              <a:t>Caffe</a:t>
            </a:r>
            <a:r>
              <a:rPr lang="pt-BR" dirty="0"/>
              <a:t>)</a:t>
            </a:r>
          </a:p>
          <a:p>
            <a:pPr lvl="2"/>
            <a:r>
              <a:rPr lang="pt-BR" dirty="0"/>
              <a:t>R-CNN, </a:t>
            </a:r>
            <a:r>
              <a:rPr lang="pt-BR" dirty="0" err="1"/>
              <a:t>Fast</a:t>
            </a:r>
            <a:r>
              <a:rPr lang="pt-BR" dirty="0"/>
              <a:t> R-CNN, </a:t>
            </a:r>
            <a:r>
              <a:rPr lang="pt-BR" dirty="0" err="1"/>
              <a:t>Faster</a:t>
            </a:r>
            <a:r>
              <a:rPr lang="pt-BR" dirty="0"/>
              <a:t> R-CNN</a:t>
            </a:r>
          </a:p>
          <a:p>
            <a:pPr lvl="1"/>
            <a:r>
              <a:rPr lang="pt-BR" dirty="0" err="1"/>
              <a:t>Mask</a:t>
            </a:r>
            <a:r>
              <a:rPr lang="pt-BR" dirty="0"/>
              <a:t> R-CNN (</a:t>
            </a:r>
            <a:r>
              <a:rPr lang="pt-BR" dirty="0" err="1"/>
              <a:t>Caffe</a:t>
            </a:r>
            <a:r>
              <a:rPr lang="pt-BR" dirty="0"/>
              <a:t>)</a:t>
            </a:r>
          </a:p>
          <a:p>
            <a:pPr lvl="1"/>
            <a:r>
              <a:rPr lang="pt-BR" dirty="0" err="1"/>
              <a:t>Retinanet</a:t>
            </a:r>
            <a:r>
              <a:rPr lang="pt-BR" dirty="0"/>
              <a:t> (</a:t>
            </a:r>
            <a:r>
              <a:rPr lang="pt-BR" dirty="0" err="1"/>
              <a:t>PyTorch</a:t>
            </a:r>
            <a:r>
              <a:rPr lang="pt-BR" dirty="0"/>
              <a:t>)</a:t>
            </a:r>
          </a:p>
          <a:p>
            <a:endParaRPr lang="pt-BR" dirty="0"/>
          </a:p>
          <a:p>
            <a:r>
              <a:rPr lang="pt-BR" dirty="0"/>
              <a:t>Modelos de 1 estágio:</a:t>
            </a:r>
          </a:p>
          <a:p>
            <a:pPr lvl="1"/>
            <a:r>
              <a:rPr lang="pt-BR" dirty="0"/>
              <a:t>Single </a:t>
            </a:r>
            <a:r>
              <a:rPr lang="pt-BR" dirty="0" err="1"/>
              <a:t>Shot</a:t>
            </a:r>
            <a:r>
              <a:rPr lang="pt-BR" dirty="0"/>
              <a:t> Detector (SSD) (</a:t>
            </a:r>
            <a:r>
              <a:rPr lang="pt-BR" dirty="0" err="1"/>
              <a:t>Caffe</a:t>
            </a:r>
            <a:r>
              <a:rPr lang="pt-BR" dirty="0"/>
              <a:t>)</a:t>
            </a:r>
          </a:p>
          <a:p>
            <a:pPr lvl="1"/>
            <a:r>
              <a:rPr lang="pt-BR" dirty="0" err="1"/>
              <a:t>You</a:t>
            </a:r>
            <a:r>
              <a:rPr lang="pt-BR" dirty="0"/>
              <a:t> </a:t>
            </a:r>
            <a:r>
              <a:rPr lang="pt-BR" dirty="0" err="1"/>
              <a:t>Only</a:t>
            </a:r>
            <a:r>
              <a:rPr lang="pt-BR" dirty="0"/>
              <a:t> Look </a:t>
            </a:r>
            <a:r>
              <a:rPr lang="pt-BR" dirty="0" err="1"/>
              <a:t>Once</a:t>
            </a:r>
            <a:r>
              <a:rPr lang="pt-BR" dirty="0"/>
              <a:t> (YOLO) (</a:t>
            </a:r>
            <a:r>
              <a:rPr lang="pt-BR" dirty="0" err="1"/>
              <a:t>Darknet</a:t>
            </a:r>
            <a:r>
              <a:rPr lang="pt-BR" dirty="0"/>
              <a:t>)</a:t>
            </a:r>
          </a:p>
          <a:p>
            <a:pPr lvl="2"/>
            <a:r>
              <a:rPr lang="pt-BR" dirty="0"/>
              <a:t>YOLO v1, YOLO v2 (YOLO9000), YOLO v3  - Mesmo autor (Original)</a:t>
            </a:r>
          </a:p>
          <a:p>
            <a:pPr lvl="2"/>
            <a:r>
              <a:rPr lang="pt-BR" dirty="0"/>
              <a:t>YOLO v4, YOLO v5 – autores diferentes</a:t>
            </a:r>
          </a:p>
          <a:p>
            <a:pPr lvl="1"/>
            <a:endParaRPr lang="pt-BR" dirty="0"/>
          </a:p>
        </p:txBody>
      </p:sp>
      <p:pic>
        <p:nvPicPr>
          <p:cNvPr id="7" name="Imagem 6">
            <a:hlinkClick r:id="rId2"/>
          </p:cNvPr>
          <p:cNvPicPr>
            <a:picLocks noChangeAspect="1"/>
          </p:cNvPicPr>
          <p:nvPr/>
        </p:nvPicPr>
        <p:blipFill>
          <a:blip r:embed="rId3"/>
          <a:stretch>
            <a:fillRect/>
          </a:stretch>
        </p:blipFill>
        <p:spPr>
          <a:xfrm>
            <a:off x="6896251" y="716400"/>
            <a:ext cx="3374984" cy="2271166"/>
          </a:xfrm>
          <a:prstGeom prst="rect">
            <a:avLst/>
          </a:prstGeom>
        </p:spPr>
      </p:pic>
      <p:pic>
        <p:nvPicPr>
          <p:cNvPr id="8" name="Imagem 7">
            <a:hlinkClick r:id="rId4"/>
          </p:cNvPr>
          <p:cNvPicPr>
            <a:picLocks noChangeAspect="1"/>
          </p:cNvPicPr>
          <p:nvPr/>
        </p:nvPicPr>
        <p:blipFill>
          <a:blip r:embed="rId5"/>
          <a:stretch>
            <a:fillRect/>
          </a:stretch>
        </p:blipFill>
        <p:spPr>
          <a:xfrm>
            <a:off x="6896252" y="3289382"/>
            <a:ext cx="3374984" cy="2175418"/>
          </a:xfrm>
          <a:prstGeom prst="rect">
            <a:avLst/>
          </a:prstGeom>
        </p:spPr>
      </p:pic>
    </p:spTree>
    <p:extLst>
      <p:ext uri="{BB962C8B-B14F-4D97-AF65-F5344CB8AC3E}">
        <p14:creationId xmlns:p14="http://schemas.microsoft.com/office/powerpoint/2010/main" val="2849663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Modelos mais conhecidos</a:t>
            </a:r>
          </a:p>
        </p:txBody>
      </p:sp>
      <p:sp>
        <p:nvSpPr>
          <p:cNvPr id="3" name="Espaço Reservado para Texto 2"/>
          <p:cNvSpPr>
            <a:spLocks noGrp="1"/>
          </p:cNvSpPr>
          <p:nvPr>
            <p:ph type="body" sz="quarter" idx="15"/>
          </p:nvPr>
        </p:nvSpPr>
        <p:spPr/>
        <p:txBody>
          <a:bodyPr/>
          <a:lstStyle/>
          <a:p>
            <a:r>
              <a:rPr lang="en-US" dirty="0" err="1"/>
              <a:t>Detecção</a:t>
            </a:r>
            <a:r>
              <a:rPr lang="en-US" dirty="0"/>
              <a:t> de </a:t>
            </a:r>
            <a:r>
              <a:rPr lang="en-US" dirty="0" err="1"/>
              <a:t>objetos</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18</a:t>
            </a:fld>
            <a:endParaRPr lang="en-US" noProof="1"/>
          </a:p>
        </p:txBody>
      </p:sp>
      <p:sp>
        <p:nvSpPr>
          <p:cNvPr id="5" name="Espaço Reservado para Conteúdo 4"/>
          <p:cNvSpPr>
            <a:spLocks noGrp="1"/>
          </p:cNvSpPr>
          <p:nvPr>
            <p:ph sz="quarter" idx="1"/>
          </p:nvPr>
        </p:nvSpPr>
        <p:spPr/>
        <p:txBody>
          <a:bodyPr/>
          <a:lstStyle/>
          <a:p>
            <a:r>
              <a:rPr lang="pt-BR" dirty="0"/>
              <a:t>YOLO v1, v2, v3:</a:t>
            </a:r>
          </a:p>
          <a:p>
            <a:pPr lvl="1"/>
            <a:r>
              <a:rPr lang="pt-BR" dirty="0">
                <a:hlinkClick r:id="rId2"/>
              </a:rPr>
              <a:t>https://pjreddie.com/darknet/yolo/</a:t>
            </a:r>
            <a:endParaRPr lang="pt-BR" dirty="0"/>
          </a:p>
          <a:p>
            <a:pPr lvl="1"/>
            <a:r>
              <a:rPr lang="pt-BR" dirty="0">
                <a:hlinkClick r:id="rId3"/>
              </a:rPr>
              <a:t>https://github.com/pjreddie/darknet/wiki/YOLO:-Real-Time-Object-Detection</a:t>
            </a:r>
            <a:endParaRPr lang="pt-BR" dirty="0"/>
          </a:p>
          <a:p>
            <a:r>
              <a:rPr lang="pt-BR" dirty="0"/>
              <a:t>YOLO v2:</a:t>
            </a:r>
          </a:p>
          <a:p>
            <a:pPr lvl="1"/>
            <a:r>
              <a:rPr lang="pt-BR" dirty="0">
                <a:hlinkClick r:id="rId4"/>
              </a:rPr>
              <a:t>https://github.com/rodrigo2019/keras_yolo2</a:t>
            </a:r>
            <a:endParaRPr lang="pt-BR" dirty="0"/>
          </a:p>
          <a:p>
            <a:r>
              <a:rPr lang="pt-BR" dirty="0"/>
              <a:t>YOLO v5:</a:t>
            </a:r>
          </a:p>
          <a:p>
            <a:pPr lvl="1"/>
            <a:r>
              <a:rPr lang="pt-BR" dirty="0">
                <a:hlinkClick r:id="rId5"/>
              </a:rPr>
              <a:t>https://github.com/ultralytics/yolov5</a:t>
            </a:r>
            <a:endParaRPr lang="pt-BR" dirty="0"/>
          </a:p>
          <a:p>
            <a:r>
              <a:rPr lang="pt-BR" dirty="0" err="1"/>
              <a:t>Retinanet</a:t>
            </a:r>
            <a:r>
              <a:rPr lang="pt-BR" dirty="0"/>
              <a:t>:</a:t>
            </a:r>
          </a:p>
          <a:p>
            <a:pPr lvl="1"/>
            <a:r>
              <a:rPr lang="pt-BR" dirty="0">
                <a:hlinkClick r:id="rId6"/>
              </a:rPr>
              <a:t>https://github.com/fizyr/keras-retinanet</a:t>
            </a:r>
            <a:endParaRPr lang="pt-BR" dirty="0"/>
          </a:p>
          <a:p>
            <a:pPr lvl="1"/>
            <a:r>
              <a:rPr lang="pt-BR" dirty="0">
                <a:hlinkClick r:id="rId7"/>
              </a:rPr>
              <a:t>https://github.com/pytorch/vision/</a:t>
            </a:r>
            <a:endParaRPr lang="pt-BR" dirty="0"/>
          </a:p>
        </p:txBody>
      </p:sp>
    </p:spTree>
    <p:extLst>
      <p:ext uri="{BB962C8B-B14F-4D97-AF65-F5344CB8AC3E}">
        <p14:creationId xmlns:p14="http://schemas.microsoft.com/office/powerpoint/2010/main" val="2942047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Funcionamento YOLO v2</a:t>
            </a:r>
          </a:p>
        </p:txBody>
      </p:sp>
      <p:sp>
        <p:nvSpPr>
          <p:cNvPr id="3" name="Espaço Reservado para Texto 2"/>
          <p:cNvSpPr>
            <a:spLocks noGrp="1"/>
          </p:cNvSpPr>
          <p:nvPr>
            <p:ph type="body" sz="quarter" idx="15"/>
          </p:nvPr>
        </p:nvSpPr>
        <p:spPr/>
        <p:txBody>
          <a:bodyPr/>
          <a:lstStyle/>
          <a:p>
            <a:r>
              <a:rPr lang="en-US" dirty="0" err="1"/>
              <a:t>Detecção</a:t>
            </a:r>
            <a:r>
              <a:rPr lang="en-US" dirty="0"/>
              <a:t> de </a:t>
            </a:r>
            <a:r>
              <a:rPr lang="en-US" dirty="0" err="1"/>
              <a:t>objetos</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19</a:t>
            </a:fld>
            <a:endParaRPr lang="en-US" noProof="1"/>
          </a:p>
        </p:txBody>
      </p:sp>
      <p:pic>
        <p:nvPicPr>
          <p:cNvPr id="6" name="Espaço Reservado para Conteúdo 5">
            <a:hlinkClick r:id="rId2"/>
          </p:cNvPr>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4342032" y="1091981"/>
            <a:ext cx="6284773" cy="1718693"/>
          </a:xfrm>
        </p:spPr>
      </p:pic>
      <p:sp>
        <p:nvSpPr>
          <p:cNvPr id="8" name="Espaço Reservado para Conteúdo 4"/>
          <p:cNvSpPr txBox="1">
            <a:spLocks/>
          </p:cNvSpPr>
          <p:nvPr/>
        </p:nvSpPr>
        <p:spPr>
          <a:xfrm>
            <a:off x="258762" y="1296000"/>
            <a:ext cx="10450800" cy="4168800"/>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pt-BR" dirty="0" err="1"/>
              <a:t>Loss</a:t>
            </a:r>
            <a:r>
              <a:rPr lang="pt-BR" dirty="0"/>
              <a:t> </a:t>
            </a:r>
            <a:r>
              <a:rPr lang="pt-BR" dirty="0" err="1"/>
              <a:t>multi-objetivo</a:t>
            </a:r>
            <a:endParaRPr lang="pt-BR" dirty="0"/>
          </a:p>
          <a:p>
            <a:pPr lvl="1" fontAlgn="auto">
              <a:spcAft>
                <a:spcPts val="0"/>
              </a:spcAft>
            </a:pPr>
            <a:r>
              <a:rPr lang="pt-BR" dirty="0"/>
              <a:t>4 Lambdas para calibrar a atenção</a:t>
            </a:r>
          </a:p>
          <a:p>
            <a:pPr lvl="1" fontAlgn="auto">
              <a:spcAft>
                <a:spcPts val="0"/>
              </a:spcAft>
            </a:pPr>
            <a:r>
              <a:rPr lang="pt-BR" dirty="0"/>
              <a:t>Até 845 objetos</a:t>
            </a:r>
          </a:p>
          <a:p>
            <a:pPr lvl="1" fontAlgn="auto">
              <a:spcAft>
                <a:spcPts val="0"/>
              </a:spcAft>
            </a:pPr>
            <a:r>
              <a:rPr lang="pt-BR" dirty="0"/>
              <a:t>Até 245 objetos na versão </a:t>
            </a:r>
            <a:r>
              <a:rPr lang="pt-BR" dirty="0" err="1"/>
              <a:t>Tiny</a:t>
            </a:r>
            <a:endParaRPr lang="pt-BR" dirty="0"/>
          </a:p>
          <a:p>
            <a:pPr lvl="1" fontAlgn="auto">
              <a:spcAft>
                <a:spcPts val="0"/>
              </a:spcAft>
            </a:pPr>
            <a:r>
              <a:rPr lang="pt-BR" dirty="0">
                <a:hlinkClick r:id="rId4"/>
              </a:rPr>
              <a:t>Non </a:t>
            </a:r>
            <a:r>
              <a:rPr lang="pt-BR" dirty="0" err="1">
                <a:hlinkClick r:id="rId4"/>
              </a:rPr>
              <a:t>Maximum</a:t>
            </a:r>
            <a:r>
              <a:rPr lang="pt-BR" dirty="0">
                <a:hlinkClick r:id="rId4"/>
              </a:rPr>
              <a:t> </a:t>
            </a:r>
            <a:r>
              <a:rPr lang="pt-BR" dirty="0" err="1">
                <a:hlinkClick r:id="rId4"/>
              </a:rPr>
              <a:t>Suppression</a:t>
            </a:r>
            <a:r>
              <a:rPr lang="pt-BR" dirty="0">
                <a:hlinkClick r:id="rId4"/>
              </a:rPr>
              <a:t> (NMS)</a:t>
            </a:r>
            <a:endParaRPr lang="pt-BR" dirty="0"/>
          </a:p>
          <a:p>
            <a:pPr lvl="1" fontAlgn="auto">
              <a:spcAft>
                <a:spcPts val="0"/>
              </a:spcAft>
            </a:pPr>
            <a:endParaRPr lang="pt-BR" dirty="0"/>
          </a:p>
          <a:p>
            <a:pPr fontAlgn="auto">
              <a:spcAft>
                <a:spcPts val="0"/>
              </a:spcAft>
            </a:pPr>
            <a:r>
              <a:rPr lang="pt-BR" dirty="0"/>
              <a:t>Saída da rede:</a:t>
            </a:r>
          </a:p>
          <a:p>
            <a:pPr fontAlgn="auto">
              <a:spcAft>
                <a:spcPts val="0"/>
              </a:spcAft>
            </a:pPr>
            <a:r>
              <a:rPr lang="pt-BR" dirty="0" err="1"/>
              <a:t>Array</a:t>
            </a:r>
            <a:r>
              <a:rPr lang="pt-BR" dirty="0"/>
              <a:t>: [N, GH, GW, A, BOX + OBJ + LABELS]</a:t>
            </a:r>
          </a:p>
          <a:p>
            <a:pPr lvl="1" fontAlgn="auto">
              <a:spcAft>
                <a:spcPts val="0"/>
              </a:spcAft>
            </a:pPr>
            <a:r>
              <a:rPr lang="pt-BR" dirty="0"/>
              <a:t>N: Tamanho do batch</a:t>
            </a:r>
          </a:p>
          <a:p>
            <a:pPr lvl="1" fontAlgn="auto">
              <a:spcAft>
                <a:spcPts val="0"/>
              </a:spcAft>
            </a:pPr>
            <a:r>
              <a:rPr lang="pt-BR" dirty="0"/>
              <a:t>GH: Quantidade de linhas</a:t>
            </a:r>
          </a:p>
          <a:p>
            <a:pPr lvl="1" fontAlgn="auto">
              <a:spcAft>
                <a:spcPts val="0"/>
              </a:spcAft>
            </a:pPr>
            <a:r>
              <a:rPr lang="pt-BR" dirty="0"/>
              <a:t>GW: Quantidade de colunas</a:t>
            </a:r>
          </a:p>
          <a:p>
            <a:pPr lvl="1" fontAlgn="auto">
              <a:spcAft>
                <a:spcPts val="0"/>
              </a:spcAft>
            </a:pPr>
            <a:r>
              <a:rPr lang="pt-BR" dirty="0"/>
              <a:t>OBJ: Saída binaria pra indicar se há ou não objeto no local</a:t>
            </a:r>
          </a:p>
          <a:p>
            <a:pPr lvl="1" fontAlgn="auto">
              <a:spcAft>
                <a:spcPts val="0"/>
              </a:spcAft>
            </a:pPr>
            <a:r>
              <a:rPr lang="pt-BR" dirty="0"/>
              <a:t>LABELS: Quantidade de objetos a serem classificados</a:t>
            </a:r>
          </a:p>
        </p:txBody>
      </p:sp>
      <p:pic>
        <p:nvPicPr>
          <p:cNvPr id="9" name="Imagem 8"/>
          <p:cNvPicPr>
            <a:picLocks noChangeAspect="1"/>
          </p:cNvPicPr>
          <p:nvPr/>
        </p:nvPicPr>
        <p:blipFill>
          <a:blip r:embed="rId5"/>
          <a:stretch>
            <a:fillRect/>
          </a:stretch>
        </p:blipFill>
        <p:spPr>
          <a:xfrm>
            <a:off x="6111437" y="3278914"/>
            <a:ext cx="4598126" cy="1987451"/>
          </a:xfrm>
          <a:prstGeom prst="rect">
            <a:avLst/>
          </a:prstGeom>
        </p:spPr>
      </p:pic>
    </p:spTree>
    <p:extLst>
      <p:ext uri="{BB962C8B-B14F-4D97-AF65-F5344CB8AC3E}">
        <p14:creationId xmlns:p14="http://schemas.microsoft.com/office/powerpoint/2010/main" val="1067077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Regressão</a:t>
            </a:r>
          </a:p>
        </p:txBody>
      </p:sp>
      <p:sp>
        <p:nvSpPr>
          <p:cNvPr id="5" name="Espaço Reservado para Texto 4"/>
          <p:cNvSpPr>
            <a:spLocks noGrp="1"/>
          </p:cNvSpPr>
          <p:nvPr>
            <p:ph type="body" sz="quarter" idx="15"/>
          </p:nvPr>
        </p:nvSpPr>
        <p:spPr/>
        <p:txBody>
          <a:bodyPr/>
          <a:lstStyle/>
          <a:p>
            <a:r>
              <a:rPr lang="en-US" dirty="0"/>
              <a:t>Deep Learning</a:t>
            </a:r>
          </a:p>
        </p:txBody>
      </p:sp>
      <p:sp>
        <p:nvSpPr>
          <p:cNvPr id="4" name="Espaço Reservado para Conteúdo 3"/>
          <p:cNvSpPr>
            <a:spLocks noGrp="1"/>
          </p:cNvSpPr>
          <p:nvPr>
            <p:ph sz="quarter" idx="1"/>
          </p:nvPr>
        </p:nvSpPr>
        <p:spPr/>
        <p:txBody>
          <a:bodyPr/>
          <a:lstStyle/>
          <a:p>
            <a:r>
              <a:rPr lang="pt-BR" dirty="0"/>
              <a:t>Principais ativações: </a:t>
            </a:r>
            <a:r>
              <a:rPr lang="pt-BR" dirty="0" err="1"/>
              <a:t>Sigmoid</a:t>
            </a:r>
            <a:r>
              <a:rPr lang="pt-BR" dirty="0"/>
              <a:t>, Linear, </a:t>
            </a:r>
            <a:r>
              <a:rPr lang="pt-BR" dirty="0" err="1"/>
              <a:t>ReLU</a:t>
            </a:r>
            <a:endParaRPr lang="pt-BR" dirty="0"/>
          </a:p>
          <a:p>
            <a:r>
              <a:rPr lang="pt-BR" dirty="0" err="1"/>
              <a:t>Loss</a:t>
            </a:r>
            <a:r>
              <a:rPr lang="pt-BR" dirty="0"/>
              <a:t> </a:t>
            </a:r>
            <a:r>
              <a:rPr lang="pt-BR" dirty="0" err="1"/>
              <a:t>functions</a:t>
            </a:r>
            <a:r>
              <a:rPr lang="pt-BR" dirty="0"/>
              <a:t>: MSE, MAE e customizadas</a:t>
            </a:r>
          </a:p>
          <a:p>
            <a:r>
              <a:rPr lang="pt-BR" dirty="0"/>
              <a:t>Principais aplicações:</a:t>
            </a:r>
          </a:p>
          <a:p>
            <a:pPr lvl="2"/>
            <a:r>
              <a:rPr lang="pt-BR" dirty="0"/>
              <a:t>Localização de coordenada</a:t>
            </a:r>
          </a:p>
          <a:p>
            <a:pPr lvl="2"/>
            <a:r>
              <a:rPr lang="pt-BR" dirty="0"/>
              <a:t>Medições de tamanhos</a:t>
            </a:r>
          </a:p>
          <a:p>
            <a:pPr lvl="2"/>
            <a:r>
              <a:rPr lang="pt-BR" dirty="0"/>
              <a:t>Estimação de peso</a:t>
            </a:r>
          </a:p>
          <a:p>
            <a:pPr marL="332547" indent="-285750"/>
            <a:r>
              <a:rPr lang="pt-BR" dirty="0"/>
              <a:t>Cada saída pode desempenhar uma </a:t>
            </a:r>
            <a:br>
              <a:rPr lang="pt-BR" dirty="0"/>
            </a:br>
            <a:r>
              <a:rPr lang="pt-BR" dirty="0"/>
              <a:t>função especifica</a:t>
            </a:r>
          </a:p>
        </p:txBody>
      </p:sp>
      <p:pic>
        <p:nvPicPr>
          <p:cNvPr id="6" name="Imagem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635607" y="3450787"/>
            <a:ext cx="2200080" cy="1609944"/>
          </a:xfrm>
          <a:prstGeom prst="rect">
            <a:avLst/>
          </a:prstGeom>
        </p:spPr>
      </p:pic>
      <p:pic>
        <p:nvPicPr>
          <p:cNvPr id="7" name="Imagem 6"/>
          <p:cNvPicPr>
            <a:picLocks noChangeAspect="1"/>
          </p:cNvPicPr>
          <p:nvPr/>
        </p:nvPicPr>
        <p:blipFill>
          <a:blip r:embed="rId3"/>
          <a:stretch>
            <a:fillRect/>
          </a:stretch>
        </p:blipFill>
        <p:spPr>
          <a:xfrm>
            <a:off x="5028532" y="3168062"/>
            <a:ext cx="3372104" cy="2175394"/>
          </a:xfrm>
          <a:prstGeom prst="rect">
            <a:avLst/>
          </a:prstGeom>
        </p:spPr>
      </p:pic>
      <p:pic>
        <p:nvPicPr>
          <p:cNvPr id="8" name="Imagem 7"/>
          <p:cNvPicPr>
            <a:picLocks noChangeAspect="1"/>
          </p:cNvPicPr>
          <p:nvPr/>
        </p:nvPicPr>
        <p:blipFill rotWithShape="1">
          <a:blip r:embed="rId4"/>
          <a:srcRect l="1662" t="483" r="2972" b="1711"/>
          <a:stretch/>
        </p:blipFill>
        <p:spPr>
          <a:xfrm>
            <a:off x="8985187" y="259200"/>
            <a:ext cx="1489842" cy="3011215"/>
          </a:xfrm>
          <a:prstGeom prst="rect">
            <a:avLst/>
          </a:prstGeom>
        </p:spPr>
      </p:pic>
      <p:pic>
        <p:nvPicPr>
          <p:cNvPr id="9" name="Imagem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6347" y="96229"/>
            <a:ext cx="3494307" cy="2768566"/>
          </a:xfrm>
          <a:prstGeom prst="rect">
            <a:avLst/>
          </a:prstGeom>
        </p:spPr>
      </p:pic>
      <p:pic>
        <p:nvPicPr>
          <p:cNvPr id="2" name="Imagem 1"/>
          <p:cNvPicPr>
            <a:picLocks noChangeAspect="1"/>
          </p:cNvPicPr>
          <p:nvPr/>
        </p:nvPicPr>
        <p:blipFill>
          <a:blip r:embed="rId6"/>
          <a:stretch>
            <a:fillRect/>
          </a:stretch>
        </p:blipFill>
        <p:spPr>
          <a:xfrm>
            <a:off x="1087710" y="4105514"/>
            <a:ext cx="2577773" cy="1086787"/>
          </a:xfrm>
          <a:prstGeom prst="rect">
            <a:avLst/>
          </a:prstGeom>
        </p:spPr>
      </p:pic>
    </p:spTree>
    <p:extLst>
      <p:ext uri="{BB962C8B-B14F-4D97-AF65-F5344CB8AC3E}">
        <p14:creationId xmlns:p14="http://schemas.microsoft.com/office/powerpoint/2010/main" val="1052787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5"/>
          </p:nvPr>
        </p:nvSpPr>
        <p:spPr/>
        <p:txBody>
          <a:bodyPr/>
          <a:lstStyle/>
          <a:p>
            <a:r>
              <a:rPr lang="en-US" dirty="0" err="1"/>
              <a:t>Detecção</a:t>
            </a:r>
            <a:r>
              <a:rPr lang="en-US" dirty="0"/>
              <a:t> de </a:t>
            </a:r>
            <a:r>
              <a:rPr lang="en-US" dirty="0" err="1"/>
              <a:t>objetos</a:t>
            </a:r>
            <a:endParaRPr lang="en-US" dirty="0"/>
          </a:p>
        </p:txBody>
      </p:sp>
      <p:sp>
        <p:nvSpPr>
          <p:cNvPr id="2" name="Espaço Reservado para Número de Slide 1"/>
          <p:cNvSpPr>
            <a:spLocks noGrp="1"/>
          </p:cNvSpPr>
          <p:nvPr>
            <p:ph type="sldNum" sz="quarter" idx="12"/>
          </p:nvPr>
        </p:nvSpPr>
        <p:spPr/>
        <p:txBody>
          <a:bodyPr/>
          <a:lstStyle/>
          <a:p>
            <a:fld id="{4898AEC0-503E-4FA4-859C-D0F72D6E3F79}" type="slidenum">
              <a:rPr lang="de-DE" smtClean="0"/>
              <a:pPr/>
              <a:t>20</a:t>
            </a:fld>
            <a:endParaRPr lang="de-DE"/>
          </a:p>
        </p:txBody>
      </p:sp>
      <p:sp>
        <p:nvSpPr>
          <p:cNvPr id="6" name="CaixaDeTexto 5"/>
          <p:cNvSpPr txBox="1"/>
          <p:nvPr/>
        </p:nvSpPr>
        <p:spPr>
          <a:xfrm>
            <a:off x="376518" y="2096270"/>
            <a:ext cx="10333482" cy="1233263"/>
          </a:xfrm>
          <a:prstGeom prst="rect">
            <a:avLst/>
          </a:prstGeom>
          <a:noFill/>
        </p:spPr>
        <p:txBody>
          <a:bodyPr wrap="square" lIns="0" tIns="0" rIns="0" bIns="0" rtlCol="0">
            <a:noAutofit/>
          </a:bodyPr>
          <a:lstStyle/>
          <a:p>
            <a:pPr fontAlgn="auto">
              <a:lnSpc>
                <a:spcPts val="2300"/>
              </a:lnSpc>
              <a:spcBef>
                <a:spcPts val="500"/>
              </a:spcBef>
              <a:spcAft>
                <a:spcPts val="0"/>
              </a:spcAft>
            </a:pPr>
            <a:r>
              <a:rPr lang="pt-BR" b="1" dirty="0"/>
              <a:t>Modelos de Detecção de Objetos</a:t>
            </a:r>
            <a:r>
              <a:rPr lang="pt-BR" dirty="0"/>
              <a:t> consistem em uma gama de problemas mais complexos, do ponto de vista de avaliação de desempenho, comparados à </a:t>
            </a:r>
            <a:r>
              <a:rPr lang="pt-BR" b="1" dirty="0"/>
              <a:t>classificação</a:t>
            </a:r>
            <a:r>
              <a:rPr lang="pt-BR" dirty="0"/>
              <a:t> e </a:t>
            </a:r>
            <a:r>
              <a:rPr lang="pt-BR" b="1" dirty="0"/>
              <a:t>regressão</a:t>
            </a:r>
            <a:r>
              <a:rPr lang="pt-BR" dirty="0"/>
              <a:t>. Portanto métricas simples como </a:t>
            </a:r>
            <a:r>
              <a:rPr lang="pt-BR" b="1" dirty="0"/>
              <a:t>Acurácia</a:t>
            </a:r>
            <a:r>
              <a:rPr lang="pt-BR" dirty="0"/>
              <a:t> e </a:t>
            </a:r>
            <a:r>
              <a:rPr lang="pt-BR" b="1" dirty="0"/>
              <a:t>RMSE</a:t>
            </a:r>
            <a:r>
              <a:rPr lang="pt-BR" dirty="0"/>
              <a:t>, por mais que funcionem bem para problemas de </a:t>
            </a:r>
            <a:r>
              <a:rPr lang="pt-BR" b="1" dirty="0"/>
              <a:t>classificação</a:t>
            </a:r>
            <a:r>
              <a:rPr lang="pt-BR" dirty="0"/>
              <a:t> e </a:t>
            </a:r>
            <a:r>
              <a:rPr lang="pt-BR" b="1" dirty="0"/>
              <a:t>regressão </a:t>
            </a:r>
            <a:r>
              <a:rPr lang="pt-BR" dirty="0"/>
              <a:t>respectivamente, não descreveriam de forma eficaz o desempenho de um modelo de detecção de objetos.</a:t>
            </a:r>
          </a:p>
          <a:p>
            <a:pPr fontAlgn="auto">
              <a:lnSpc>
                <a:spcPts val="2300"/>
              </a:lnSpc>
              <a:spcBef>
                <a:spcPts val="500"/>
              </a:spcBef>
              <a:spcAft>
                <a:spcPts val="0"/>
              </a:spcAft>
            </a:pPr>
            <a:endParaRPr kumimoji="0" lang="pt-BR" b="1" i="0" u="none" strike="noStrike" kern="0" cap="none" spc="0" normalizeH="0" dirty="0">
              <a:ln>
                <a:noFill/>
              </a:ln>
              <a:solidFill>
                <a:srgbClr val="000000"/>
              </a:solidFill>
              <a:effectLst/>
              <a:uLnTx/>
              <a:uFillTx/>
            </a:endParaRPr>
          </a:p>
        </p:txBody>
      </p:sp>
      <p:sp>
        <p:nvSpPr>
          <p:cNvPr id="7" name="Título 3"/>
          <p:cNvSpPr>
            <a:spLocks noGrp="1"/>
          </p:cNvSpPr>
          <p:nvPr>
            <p:ph type="title"/>
          </p:nvPr>
        </p:nvSpPr>
        <p:spPr>
          <a:xfrm>
            <a:off x="259200" y="648000"/>
            <a:ext cx="10450800" cy="388800"/>
          </a:xfrm>
        </p:spPr>
        <p:txBody>
          <a:bodyPr/>
          <a:lstStyle/>
          <a:p>
            <a:r>
              <a:rPr lang="en-US" dirty="0" err="1"/>
              <a:t>Métricas</a:t>
            </a:r>
            <a:r>
              <a:rPr lang="en-US" dirty="0"/>
              <a:t> de </a:t>
            </a:r>
            <a:r>
              <a:rPr lang="en-US" dirty="0" err="1"/>
              <a:t>Erro</a:t>
            </a:r>
            <a:r>
              <a:rPr lang="en-US" dirty="0"/>
              <a:t> – </a:t>
            </a:r>
            <a:r>
              <a:rPr lang="en-US" dirty="0" err="1"/>
              <a:t>Detecção</a:t>
            </a:r>
            <a:r>
              <a:rPr lang="en-US" dirty="0"/>
              <a:t> de </a:t>
            </a:r>
            <a:r>
              <a:rPr lang="en-US" dirty="0" err="1"/>
              <a:t>Objetos</a:t>
            </a:r>
            <a:endParaRPr lang="pt-BR" noProof="0" dirty="0"/>
          </a:p>
        </p:txBody>
      </p:sp>
      <p:pic>
        <p:nvPicPr>
          <p:cNvPr id="3" name="Picture 2"/>
          <p:cNvPicPr>
            <a:picLocks noChangeAspect="1"/>
          </p:cNvPicPr>
          <p:nvPr/>
        </p:nvPicPr>
        <p:blipFill>
          <a:blip r:embed="rId2"/>
          <a:stretch>
            <a:fillRect/>
          </a:stretch>
        </p:blipFill>
        <p:spPr>
          <a:xfrm>
            <a:off x="4053057" y="3329533"/>
            <a:ext cx="4056453" cy="2407039"/>
          </a:xfrm>
          <a:prstGeom prst="rect">
            <a:avLst/>
          </a:prstGeom>
        </p:spPr>
      </p:pic>
    </p:spTree>
    <p:extLst>
      <p:ext uri="{BB962C8B-B14F-4D97-AF65-F5344CB8AC3E}">
        <p14:creationId xmlns:p14="http://schemas.microsoft.com/office/powerpoint/2010/main" val="1670335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5"/>
          </p:nvPr>
        </p:nvSpPr>
        <p:spPr/>
        <p:txBody>
          <a:bodyPr/>
          <a:lstStyle/>
          <a:p>
            <a:r>
              <a:rPr lang="en-US" dirty="0" err="1"/>
              <a:t>Detecção</a:t>
            </a:r>
            <a:r>
              <a:rPr lang="en-US" dirty="0"/>
              <a:t> de </a:t>
            </a:r>
            <a:r>
              <a:rPr lang="en-US" dirty="0" err="1"/>
              <a:t>objetos</a:t>
            </a:r>
            <a:endParaRPr lang="en-US" dirty="0"/>
          </a:p>
        </p:txBody>
      </p:sp>
      <p:sp>
        <p:nvSpPr>
          <p:cNvPr id="2" name="Espaço Reservado para Número de Slide 1"/>
          <p:cNvSpPr>
            <a:spLocks noGrp="1"/>
          </p:cNvSpPr>
          <p:nvPr>
            <p:ph type="sldNum" sz="quarter" idx="12"/>
          </p:nvPr>
        </p:nvSpPr>
        <p:spPr/>
        <p:txBody>
          <a:bodyPr/>
          <a:lstStyle/>
          <a:p>
            <a:fld id="{4898AEC0-503E-4FA4-859C-D0F72D6E3F79}" type="slidenum">
              <a:rPr lang="de-DE" smtClean="0"/>
              <a:pPr/>
              <a:t>21</a:t>
            </a:fld>
            <a:endParaRPr lang="de-DE"/>
          </a:p>
        </p:txBody>
      </p:sp>
      <p:sp>
        <p:nvSpPr>
          <p:cNvPr id="6" name="CaixaDeTexto 5"/>
          <p:cNvSpPr txBox="1"/>
          <p:nvPr/>
        </p:nvSpPr>
        <p:spPr>
          <a:xfrm>
            <a:off x="376518" y="2096270"/>
            <a:ext cx="10333482" cy="1233263"/>
          </a:xfrm>
          <a:prstGeom prst="rect">
            <a:avLst/>
          </a:prstGeom>
          <a:noFill/>
        </p:spPr>
        <p:txBody>
          <a:bodyPr wrap="square" lIns="0" tIns="0" rIns="0" bIns="0" rtlCol="0">
            <a:noAutofit/>
          </a:bodyPr>
          <a:lstStyle/>
          <a:p>
            <a:pPr fontAlgn="auto">
              <a:lnSpc>
                <a:spcPts val="2300"/>
              </a:lnSpc>
              <a:spcBef>
                <a:spcPts val="500"/>
              </a:spcBef>
              <a:spcAft>
                <a:spcPts val="0"/>
              </a:spcAft>
            </a:pPr>
            <a:r>
              <a:rPr lang="pt-BR" dirty="0"/>
              <a:t>A métrica mais utilizada para avaliar modelos de </a:t>
            </a:r>
            <a:r>
              <a:rPr lang="pt-BR" b="1" dirty="0"/>
              <a:t>Detecção de Objetos</a:t>
            </a:r>
            <a:r>
              <a:rPr lang="pt-BR" dirty="0"/>
              <a:t> é a </a:t>
            </a:r>
            <a:r>
              <a:rPr lang="pt-BR" b="1" dirty="0" err="1"/>
              <a:t>M</a:t>
            </a:r>
            <a:r>
              <a:rPr lang="pt-BR" dirty="0" err="1"/>
              <a:t>ean</a:t>
            </a:r>
            <a:r>
              <a:rPr lang="pt-BR" dirty="0"/>
              <a:t> </a:t>
            </a:r>
            <a:r>
              <a:rPr lang="pt-BR" b="1" dirty="0" err="1"/>
              <a:t>A</a:t>
            </a:r>
            <a:r>
              <a:rPr lang="pt-BR" dirty="0" err="1"/>
              <a:t>verage</a:t>
            </a:r>
            <a:r>
              <a:rPr lang="pt-BR" dirty="0"/>
              <a:t> </a:t>
            </a:r>
            <a:r>
              <a:rPr lang="pt-BR" b="1" dirty="0" err="1"/>
              <a:t>P</a:t>
            </a:r>
            <a:r>
              <a:rPr lang="pt-BR" dirty="0" err="1"/>
              <a:t>recision</a:t>
            </a:r>
            <a:r>
              <a:rPr lang="pt-BR" dirty="0"/>
              <a:t> (</a:t>
            </a:r>
            <a:r>
              <a:rPr lang="pt-BR" b="1" dirty="0"/>
              <a:t>MAP</a:t>
            </a:r>
            <a:r>
              <a:rPr lang="pt-BR" dirty="0"/>
              <a:t>). Como se trata de um modelo que busca encontrar um objeto em uma possível região dentro de uma imagem, e determinar em quais das possíveis classes estes objeto se encaixaria, precisamos avaliar o quão boa é esta região encontrada e a precisão de classificação do objeto em questão. Por isso falaremos sobre duas métricas antes de </a:t>
            </a:r>
            <a:r>
              <a:rPr lang="pt-BR" b="1" dirty="0"/>
              <a:t>MAP</a:t>
            </a:r>
            <a:r>
              <a:rPr lang="pt-BR" dirty="0"/>
              <a:t>:</a:t>
            </a:r>
          </a:p>
          <a:p>
            <a:pPr fontAlgn="auto">
              <a:lnSpc>
                <a:spcPts val="2300"/>
              </a:lnSpc>
              <a:spcBef>
                <a:spcPts val="500"/>
              </a:spcBef>
              <a:spcAft>
                <a:spcPts val="0"/>
              </a:spcAft>
            </a:pPr>
            <a:r>
              <a:rPr lang="pt-BR" dirty="0"/>
              <a:t> </a:t>
            </a:r>
            <a:endParaRPr kumimoji="0" lang="pt-BR" b="1" i="0" u="none" strike="noStrike" kern="0" cap="none" spc="0" normalizeH="0" dirty="0">
              <a:ln>
                <a:noFill/>
              </a:ln>
              <a:solidFill>
                <a:srgbClr val="000000"/>
              </a:solidFill>
              <a:effectLst/>
              <a:uLnTx/>
              <a:uFillTx/>
            </a:endParaRPr>
          </a:p>
          <a:p>
            <a:pPr marL="696887" lvl="1" indent="-285750" fontAlgn="auto">
              <a:lnSpc>
                <a:spcPts val="2300"/>
              </a:lnSpc>
              <a:spcBef>
                <a:spcPts val="500"/>
              </a:spcBef>
              <a:spcAft>
                <a:spcPts val="0"/>
              </a:spcAft>
              <a:buFont typeface="Arial" panose="020B0604020202020204" pitchFamily="34" charset="0"/>
              <a:buChar char="•"/>
            </a:pPr>
            <a:r>
              <a:rPr lang="pt-BR" b="1" kern="0" dirty="0">
                <a:solidFill>
                  <a:srgbClr val="000000"/>
                </a:solidFill>
              </a:rPr>
              <a:t>IOU</a:t>
            </a:r>
          </a:p>
          <a:p>
            <a:pPr marL="696887" lvl="1" indent="-285750" fontAlgn="auto">
              <a:lnSpc>
                <a:spcPts val="2300"/>
              </a:lnSpc>
              <a:spcBef>
                <a:spcPts val="500"/>
              </a:spcBef>
              <a:spcAft>
                <a:spcPts val="0"/>
              </a:spcAft>
              <a:buFont typeface="Arial" panose="020B0604020202020204" pitchFamily="34" charset="0"/>
              <a:buChar char="•"/>
            </a:pPr>
            <a:endParaRPr lang="pt-BR" kern="0" dirty="0">
              <a:solidFill>
                <a:srgbClr val="000000"/>
              </a:solidFill>
            </a:endParaRPr>
          </a:p>
          <a:p>
            <a:pPr marL="696887" lvl="1" indent="-285750" fontAlgn="auto">
              <a:lnSpc>
                <a:spcPts val="2300"/>
              </a:lnSpc>
              <a:spcBef>
                <a:spcPts val="500"/>
              </a:spcBef>
              <a:spcAft>
                <a:spcPts val="0"/>
              </a:spcAft>
              <a:buFont typeface="Arial" panose="020B0604020202020204" pitchFamily="34" charset="0"/>
              <a:buChar char="•"/>
            </a:pPr>
            <a:r>
              <a:rPr lang="pt-BR" b="1" kern="0" dirty="0" err="1">
                <a:solidFill>
                  <a:srgbClr val="000000"/>
                </a:solidFill>
              </a:rPr>
              <a:t>A</a:t>
            </a:r>
            <a:r>
              <a:rPr lang="pt-BR" kern="0" dirty="0" err="1">
                <a:solidFill>
                  <a:srgbClr val="000000"/>
                </a:solidFill>
              </a:rPr>
              <a:t>verage</a:t>
            </a:r>
            <a:r>
              <a:rPr lang="pt-BR" kern="0" dirty="0">
                <a:solidFill>
                  <a:srgbClr val="000000"/>
                </a:solidFill>
              </a:rPr>
              <a:t> </a:t>
            </a:r>
            <a:r>
              <a:rPr lang="pt-BR" b="1" kern="0" dirty="0" err="1">
                <a:solidFill>
                  <a:srgbClr val="000000"/>
                </a:solidFill>
              </a:rPr>
              <a:t>P</a:t>
            </a:r>
            <a:r>
              <a:rPr lang="pt-BR" kern="0" dirty="0" err="1">
                <a:solidFill>
                  <a:srgbClr val="000000"/>
                </a:solidFill>
              </a:rPr>
              <a:t>recision</a:t>
            </a:r>
            <a:r>
              <a:rPr lang="pt-BR" kern="0" dirty="0">
                <a:solidFill>
                  <a:srgbClr val="000000"/>
                </a:solidFill>
              </a:rPr>
              <a:t> (</a:t>
            </a:r>
            <a:r>
              <a:rPr lang="pt-BR" b="1" kern="0" dirty="0">
                <a:solidFill>
                  <a:srgbClr val="000000"/>
                </a:solidFill>
              </a:rPr>
              <a:t>AP</a:t>
            </a:r>
            <a:r>
              <a:rPr lang="pt-BR" kern="0" dirty="0">
                <a:solidFill>
                  <a:srgbClr val="000000"/>
                </a:solidFill>
              </a:rPr>
              <a:t>)	</a:t>
            </a:r>
            <a:endParaRPr kumimoji="0" lang="pt-BR" i="0" u="none" strike="noStrike" kern="0" cap="none" spc="0" normalizeH="0" dirty="0">
              <a:ln>
                <a:noFill/>
              </a:ln>
              <a:solidFill>
                <a:srgbClr val="000000"/>
              </a:solidFill>
              <a:effectLst/>
              <a:uLnTx/>
              <a:uFillTx/>
            </a:endParaRPr>
          </a:p>
        </p:txBody>
      </p:sp>
      <p:sp>
        <p:nvSpPr>
          <p:cNvPr id="7" name="Título 3"/>
          <p:cNvSpPr>
            <a:spLocks noGrp="1"/>
          </p:cNvSpPr>
          <p:nvPr>
            <p:ph type="title"/>
          </p:nvPr>
        </p:nvSpPr>
        <p:spPr>
          <a:xfrm>
            <a:off x="259200" y="648000"/>
            <a:ext cx="10450800" cy="388800"/>
          </a:xfrm>
        </p:spPr>
        <p:txBody>
          <a:bodyPr/>
          <a:lstStyle/>
          <a:p>
            <a:r>
              <a:rPr lang="en-US" dirty="0" err="1"/>
              <a:t>Métricas</a:t>
            </a:r>
            <a:r>
              <a:rPr lang="en-US" dirty="0"/>
              <a:t> de </a:t>
            </a:r>
            <a:r>
              <a:rPr lang="en-US" dirty="0" err="1"/>
              <a:t>Erro</a:t>
            </a:r>
            <a:r>
              <a:rPr lang="en-US" dirty="0"/>
              <a:t> – </a:t>
            </a:r>
            <a:r>
              <a:rPr lang="en-US" dirty="0" err="1"/>
              <a:t>Detecção</a:t>
            </a:r>
            <a:r>
              <a:rPr lang="en-US" dirty="0"/>
              <a:t> de </a:t>
            </a:r>
            <a:r>
              <a:rPr lang="en-US" dirty="0" err="1"/>
              <a:t>Objetos</a:t>
            </a:r>
            <a:endParaRPr lang="pt-BR" noProof="0" dirty="0"/>
          </a:p>
        </p:txBody>
      </p:sp>
    </p:spTree>
    <p:extLst>
      <p:ext uri="{BB962C8B-B14F-4D97-AF65-F5344CB8AC3E}">
        <p14:creationId xmlns:p14="http://schemas.microsoft.com/office/powerpoint/2010/main" val="1669510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5"/>
          </p:nvPr>
        </p:nvSpPr>
        <p:spPr/>
        <p:txBody>
          <a:bodyPr/>
          <a:lstStyle/>
          <a:p>
            <a:r>
              <a:rPr lang="en-US" dirty="0" err="1"/>
              <a:t>Detecção</a:t>
            </a:r>
            <a:r>
              <a:rPr lang="en-US" dirty="0"/>
              <a:t> de </a:t>
            </a:r>
            <a:r>
              <a:rPr lang="en-US" dirty="0" err="1"/>
              <a:t>objetos</a:t>
            </a:r>
            <a:endParaRPr lang="en-US" dirty="0"/>
          </a:p>
        </p:txBody>
      </p:sp>
      <p:sp>
        <p:nvSpPr>
          <p:cNvPr id="2" name="Espaço Reservado para Número de Slide 1"/>
          <p:cNvSpPr>
            <a:spLocks noGrp="1"/>
          </p:cNvSpPr>
          <p:nvPr>
            <p:ph type="sldNum" sz="quarter" idx="12"/>
          </p:nvPr>
        </p:nvSpPr>
        <p:spPr/>
        <p:txBody>
          <a:bodyPr/>
          <a:lstStyle/>
          <a:p>
            <a:fld id="{4898AEC0-503E-4FA4-859C-D0F72D6E3F79}" type="slidenum">
              <a:rPr lang="de-DE" smtClean="0"/>
              <a:pPr/>
              <a:t>22</a:t>
            </a:fld>
            <a:endParaRPr lang="de-DE"/>
          </a:p>
        </p:txBody>
      </p:sp>
      <p:sp>
        <p:nvSpPr>
          <p:cNvPr id="6" name="CaixaDeTexto 5"/>
          <p:cNvSpPr txBox="1"/>
          <p:nvPr/>
        </p:nvSpPr>
        <p:spPr>
          <a:xfrm>
            <a:off x="376518" y="2096270"/>
            <a:ext cx="10333482" cy="1233263"/>
          </a:xfrm>
          <a:prstGeom prst="rect">
            <a:avLst/>
          </a:prstGeom>
          <a:noFill/>
        </p:spPr>
        <p:txBody>
          <a:bodyPr wrap="square" lIns="0" tIns="0" rIns="0" bIns="0" rtlCol="0">
            <a:noAutofit/>
          </a:bodyPr>
          <a:lstStyle/>
          <a:p>
            <a:pPr marL="696887" lvl="1" indent="-285750" fontAlgn="auto">
              <a:lnSpc>
                <a:spcPts val="2300"/>
              </a:lnSpc>
              <a:spcBef>
                <a:spcPts val="500"/>
              </a:spcBef>
              <a:spcAft>
                <a:spcPts val="0"/>
              </a:spcAft>
              <a:buFont typeface="Arial" panose="020B0604020202020204" pitchFamily="34" charset="0"/>
              <a:buChar char="•"/>
            </a:pPr>
            <a:r>
              <a:rPr lang="pt-BR" b="1" kern="0" dirty="0">
                <a:solidFill>
                  <a:srgbClr val="000000"/>
                </a:solidFill>
              </a:rPr>
              <a:t>IOU</a:t>
            </a:r>
            <a:r>
              <a:rPr kumimoji="0" lang="pt-BR" b="1" i="0" u="none" strike="noStrike" kern="0" cap="none" spc="0" normalizeH="0" dirty="0">
                <a:ln>
                  <a:noFill/>
                </a:ln>
                <a:solidFill>
                  <a:srgbClr val="000000"/>
                </a:solidFill>
                <a:effectLst/>
                <a:uLnTx/>
                <a:uFillTx/>
              </a:rPr>
              <a:t> </a:t>
            </a:r>
            <a:r>
              <a:rPr kumimoji="0" lang="pt-BR" i="0" u="none" strike="noStrike" kern="0" cap="none" spc="0" normalizeH="0" dirty="0">
                <a:ln>
                  <a:noFill/>
                </a:ln>
                <a:solidFill>
                  <a:srgbClr val="000000"/>
                </a:solidFill>
                <a:effectLst/>
                <a:uLnTx/>
                <a:uFillTx/>
              </a:rPr>
              <a:t>(Interseção sobre União) mede o grau de sobreposição entre 2 áreas de detecção</a:t>
            </a:r>
            <a:r>
              <a:rPr lang="pt-BR" kern="0" dirty="0">
                <a:solidFill>
                  <a:srgbClr val="000000"/>
                </a:solidFill>
              </a:rPr>
              <a:t>.</a:t>
            </a:r>
            <a:r>
              <a:rPr kumimoji="0" lang="pt-BR" i="0" u="none" strike="noStrike" kern="0" cap="none" spc="0" normalizeH="0" dirty="0">
                <a:ln>
                  <a:noFill/>
                </a:ln>
                <a:solidFill>
                  <a:srgbClr val="000000"/>
                </a:solidFill>
                <a:effectLst/>
                <a:uLnTx/>
                <a:uFillTx/>
              </a:rPr>
              <a:t> É muito utilizado em detecção de objetos para medir </a:t>
            </a:r>
            <a:r>
              <a:rPr lang="pt-BR" kern="0" dirty="0">
                <a:solidFill>
                  <a:srgbClr val="000000"/>
                </a:solidFill>
              </a:rPr>
              <a:t>o quanto </a:t>
            </a:r>
            <a:r>
              <a:rPr kumimoji="0" lang="pt-BR" i="0" u="none" strike="noStrike" kern="0" cap="none" spc="0" normalizeH="0" dirty="0">
                <a:ln>
                  <a:noFill/>
                </a:ln>
                <a:solidFill>
                  <a:srgbClr val="000000"/>
                </a:solidFill>
                <a:effectLst/>
                <a:uLnTx/>
                <a:uFillTx/>
              </a:rPr>
              <a:t>a área detectada pelo modelo sobrepõem a área verdadeira. Desta forma, conseguimos ter a proporção entre 0 e 1, de quão bom está o modelo de detecção para dada amostra. </a:t>
            </a:r>
            <a:endParaRPr kumimoji="0" lang="pt-BR" b="1" i="0" u="none" strike="noStrike" kern="0" cap="none" spc="0" normalizeH="0" dirty="0">
              <a:ln>
                <a:noFill/>
              </a:ln>
              <a:solidFill>
                <a:srgbClr val="000000"/>
              </a:solidFill>
              <a:effectLst/>
              <a:uLnTx/>
              <a:uFillTx/>
            </a:endParaRPr>
          </a:p>
        </p:txBody>
      </p:sp>
      <p:sp>
        <p:nvSpPr>
          <p:cNvPr id="7" name="Título 3"/>
          <p:cNvSpPr>
            <a:spLocks noGrp="1"/>
          </p:cNvSpPr>
          <p:nvPr>
            <p:ph type="title"/>
          </p:nvPr>
        </p:nvSpPr>
        <p:spPr>
          <a:xfrm>
            <a:off x="259200" y="648000"/>
            <a:ext cx="10450800" cy="388800"/>
          </a:xfrm>
        </p:spPr>
        <p:txBody>
          <a:bodyPr/>
          <a:lstStyle/>
          <a:p>
            <a:r>
              <a:rPr lang="en-US" dirty="0" err="1"/>
              <a:t>Métricas</a:t>
            </a:r>
            <a:r>
              <a:rPr lang="en-US" dirty="0"/>
              <a:t> de </a:t>
            </a:r>
            <a:r>
              <a:rPr lang="en-US" dirty="0" err="1"/>
              <a:t>Erro</a:t>
            </a:r>
            <a:r>
              <a:rPr lang="en-US" dirty="0"/>
              <a:t> – </a:t>
            </a:r>
            <a:r>
              <a:rPr lang="en-US" dirty="0" err="1"/>
              <a:t>Detecção</a:t>
            </a:r>
            <a:r>
              <a:rPr lang="en-US" dirty="0"/>
              <a:t> de </a:t>
            </a:r>
            <a:r>
              <a:rPr lang="en-US" dirty="0" err="1"/>
              <a:t>Objetos</a:t>
            </a:r>
            <a:endParaRPr lang="pt-BR" noProof="0" dirty="0"/>
          </a:p>
        </p:txBody>
      </p:sp>
      <p:pic>
        <p:nvPicPr>
          <p:cNvPr id="11268" name="Picture 4" descr="Intersection over Union (IoU) for object detection - PyImageSea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884" y="3656204"/>
            <a:ext cx="2406141" cy="187679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ntersection over Union (IoU) for object detection - PyImage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8190" y="3689802"/>
            <a:ext cx="4549114" cy="1880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for p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4948" y="3461666"/>
            <a:ext cx="1951772" cy="2108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979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5"/>
          </p:nvPr>
        </p:nvSpPr>
        <p:spPr/>
        <p:txBody>
          <a:bodyPr/>
          <a:lstStyle/>
          <a:p>
            <a:r>
              <a:rPr lang="en-US" dirty="0" err="1"/>
              <a:t>Detecção</a:t>
            </a:r>
            <a:r>
              <a:rPr lang="en-US" dirty="0"/>
              <a:t> de </a:t>
            </a:r>
            <a:r>
              <a:rPr lang="en-US" dirty="0" err="1"/>
              <a:t>objetos</a:t>
            </a:r>
            <a:endParaRPr lang="en-US" dirty="0"/>
          </a:p>
        </p:txBody>
      </p:sp>
      <p:sp>
        <p:nvSpPr>
          <p:cNvPr id="2" name="Espaço Reservado para Número de Slide 1"/>
          <p:cNvSpPr>
            <a:spLocks noGrp="1"/>
          </p:cNvSpPr>
          <p:nvPr>
            <p:ph type="sldNum" sz="quarter" idx="12"/>
          </p:nvPr>
        </p:nvSpPr>
        <p:spPr/>
        <p:txBody>
          <a:bodyPr/>
          <a:lstStyle/>
          <a:p>
            <a:fld id="{4898AEC0-503E-4FA4-859C-D0F72D6E3F79}" type="slidenum">
              <a:rPr lang="de-DE" smtClean="0"/>
              <a:pPr/>
              <a:t>23</a:t>
            </a:fld>
            <a:endParaRPr lang="de-DE"/>
          </a:p>
        </p:txBody>
      </p:sp>
      <p:sp>
        <p:nvSpPr>
          <p:cNvPr id="6" name="CaixaDeTexto 5"/>
          <p:cNvSpPr txBox="1"/>
          <p:nvPr/>
        </p:nvSpPr>
        <p:spPr>
          <a:xfrm>
            <a:off x="317859" y="1295998"/>
            <a:ext cx="10333482" cy="3943842"/>
          </a:xfrm>
          <a:prstGeom prst="rect">
            <a:avLst/>
          </a:prstGeom>
          <a:noFill/>
        </p:spPr>
        <p:txBody>
          <a:bodyPr wrap="square" lIns="0" tIns="0" rIns="0" bIns="0" rtlCol="0">
            <a:noAutofit/>
          </a:bodyPr>
          <a:lstStyle/>
          <a:p>
            <a:pPr marL="285750" indent="-285750" fontAlgn="auto">
              <a:lnSpc>
                <a:spcPts val="2300"/>
              </a:lnSpc>
              <a:spcBef>
                <a:spcPts val="500"/>
              </a:spcBef>
              <a:spcAft>
                <a:spcPts val="0"/>
              </a:spcAft>
              <a:buFont typeface="Arial" panose="020B0604020202020204" pitchFamily="34" charset="0"/>
              <a:buChar char="•"/>
            </a:pPr>
            <a:r>
              <a:rPr kumimoji="0" lang="pt-BR" b="1" i="0" u="none" strike="noStrike" kern="0" cap="none" spc="0" normalizeH="0" dirty="0">
                <a:ln>
                  <a:noFill/>
                </a:ln>
                <a:solidFill>
                  <a:srgbClr val="000000"/>
                </a:solidFill>
                <a:effectLst/>
                <a:uLnTx/>
                <a:uFillTx/>
              </a:rPr>
              <a:t>AP</a:t>
            </a:r>
          </a:p>
          <a:p>
            <a:pPr marL="696887" lvl="1" indent="-285750" fontAlgn="auto">
              <a:lnSpc>
                <a:spcPts val="2300"/>
              </a:lnSpc>
              <a:spcBef>
                <a:spcPts val="500"/>
              </a:spcBef>
              <a:spcAft>
                <a:spcPts val="0"/>
              </a:spcAft>
              <a:buFont typeface="Arial" panose="020B0604020202020204" pitchFamily="34" charset="0"/>
              <a:buChar char="•"/>
            </a:pPr>
            <a:r>
              <a:rPr kumimoji="0" lang="pt-BR" i="0" u="none" strike="noStrike" kern="0" cap="none" spc="0" normalizeH="0" dirty="0">
                <a:ln>
                  <a:noFill/>
                </a:ln>
                <a:solidFill>
                  <a:srgbClr val="000000"/>
                </a:solidFill>
                <a:effectLst/>
                <a:uLnTx/>
                <a:uFillTx/>
              </a:rPr>
              <a:t>Com o </a:t>
            </a:r>
            <a:r>
              <a:rPr kumimoji="0" lang="pt-BR" b="1" i="0" u="none" strike="noStrike" kern="0" cap="none" spc="0" normalizeH="0" dirty="0">
                <a:ln>
                  <a:noFill/>
                </a:ln>
                <a:solidFill>
                  <a:srgbClr val="000000"/>
                </a:solidFill>
                <a:effectLst/>
                <a:uLnTx/>
                <a:uFillTx/>
              </a:rPr>
              <a:t>IOU</a:t>
            </a:r>
            <a:r>
              <a:rPr kumimoji="0" lang="pt-BR" i="0" u="none" strike="noStrike" kern="0" cap="none" spc="0" normalizeH="0" dirty="0">
                <a:ln>
                  <a:noFill/>
                </a:ln>
                <a:solidFill>
                  <a:srgbClr val="000000"/>
                </a:solidFill>
                <a:effectLst/>
                <a:uLnTx/>
                <a:uFillTx/>
              </a:rPr>
              <a:t> já temos uma forma de avaliar a qualidade de detecç</a:t>
            </a:r>
            <a:r>
              <a:rPr lang="pt-BR" kern="0" dirty="0">
                <a:solidFill>
                  <a:srgbClr val="000000"/>
                </a:solidFill>
              </a:rPr>
              <a:t>ão da região, agora precisamos avaliar a classificação. Para obtermos os valores de </a:t>
            </a:r>
            <a:r>
              <a:rPr lang="pt-BR" b="1" kern="0" dirty="0">
                <a:solidFill>
                  <a:srgbClr val="000000"/>
                </a:solidFill>
              </a:rPr>
              <a:t>Precisão </a:t>
            </a:r>
            <a:r>
              <a:rPr lang="pt-BR" kern="0" dirty="0">
                <a:solidFill>
                  <a:srgbClr val="000000"/>
                </a:solidFill>
              </a:rPr>
              <a:t>e </a:t>
            </a:r>
            <a:r>
              <a:rPr lang="pt-BR" b="1" kern="0" dirty="0">
                <a:solidFill>
                  <a:srgbClr val="000000"/>
                </a:solidFill>
              </a:rPr>
              <a:t>Recall</a:t>
            </a:r>
            <a:r>
              <a:rPr lang="pt-BR" kern="0" dirty="0">
                <a:solidFill>
                  <a:srgbClr val="000000"/>
                </a:solidFill>
              </a:rPr>
              <a:t>, precisamos definir os </a:t>
            </a:r>
            <a:r>
              <a:rPr lang="pt-BR" b="1" kern="0" dirty="0">
                <a:solidFill>
                  <a:srgbClr val="000000"/>
                </a:solidFill>
              </a:rPr>
              <a:t>TP</a:t>
            </a:r>
            <a:r>
              <a:rPr lang="pt-BR" kern="0" dirty="0">
                <a:solidFill>
                  <a:srgbClr val="000000"/>
                </a:solidFill>
              </a:rPr>
              <a:t>, </a:t>
            </a:r>
            <a:r>
              <a:rPr lang="pt-BR" b="1" kern="0" dirty="0">
                <a:solidFill>
                  <a:srgbClr val="000000"/>
                </a:solidFill>
              </a:rPr>
              <a:t>TN</a:t>
            </a:r>
            <a:r>
              <a:rPr lang="pt-BR" kern="0" dirty="0">
                <a:solidFill>
                  <a:srgbClr val="000000"/>
                </a:solidFill>
              </a:rPr>
              <a:t>, </a:t>
            </a:r>
            <a:r>
              <a:rPr lang="pt-BR" b="1" kern="0" dirty="0">
                <a:solidFill>
                  <a:srgbClr val="000000"/>
                </a:solidFill>
              </a:rPr>
              <a:t>FP</a:t>
            </a:r>
            <a:r>
              <a:rPr lang="pt-BR" kern="0" dirty="0">
                <a:solidFill>
                  <a:srgbClr val="000000"/>
                </a:solidFill>
              </a:rPr>
              <a:t> e </a:t>
            </a:r>
            <a:r>
              <a:rPr lang="pt-BR" b="1" kern="0" dirty="0">
                <a:solidFill>
                  <a:srgbClr val="000000"/>
                </a:solidFill>
              </a:rPr>
              <a:t>FN</a:t>
            </a:r>
            <a:r>
              <a:rPr lang="pt-BR" kern="0" dirty="0">
                <a:solidFill>
                  <a:srgbClr val="000000"/>
                </a:solidFill>
              </a:rPr>
              <a:t>.</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Para identificarmos os </a:t>
            </a:r>
            <a:r>
              <a:rPr lang="pt-BR" b="1" kern="0" dirty="0">
                <a:solidFill>
                  <a:srgbClr val="000000"/>
                </a:solidFill>
              </a:rPr>
              <a:t>TP </a:t>
            </a:r>
            <a:r>
              <a:rPr lang="pt-BR" kern="0" dirty="0">
                <a:solidFill>
                  <a:srgbClr val="000000"/>
                </a:solidFill>
              </a:rPr>
              <a:t>e </a:t>
            </a:r>
            <a:r>
              <a:rPr lang="pt-BR" b="1" kern="0" dirty="0">
                <a:solidFill>
                  <a:srgbClr val="000000"/>
                </a:solidFill>
              </a:rPr>
              <a:t>FP</a:t>
            </a:r>
            <a:r>
              <a:rPr lang="pt-BR" kern="0" dirty="0">
                <a:solidFill>
                  <a:srgbClr val="000000"/>
                </a:solidFill>
              </a:rPr>
              <a:t>, usamos o </a:t>
            </a:r>
            <a:r>
              <a:rPr lang="pt-BR" b="1" kern="0" dirty="0">
                <a:solidFill>
                  <a:srgbClr val="000000"/>
                </a:solidFill>
              </a:rPr>
              <a:t>IOU</a:t>
            </a:r>
            <a:r>
              <a:rPr lang="pt-BR" kern="0" dirty="0">
                <a:solidFill>
                  <a:srgbClr val="000000"/>
                </a:solidFill>
              </a:rPr>
              <a:t>. Definindo um limite mínimo de aceitação de detecção (geralmente </a:t>
            </a:r>
            <a:r>
              <a:rPr lang="pt-BR" b="1" kern="0" dirty="0">
                <a:solidFill>
                  <a:srgbClr val="000000"/>
                </a:solidFill>
              </a:rPr>
              <a:t>IOU</a:t>
            </a:r>
            <a:r>
              <a:rPr lang="pt-BR" kern="0" dirty="0">
                <a:solidFill>
                  <a:srgbClr val="000000"/>
                </a:solidFill>
              </a:rPr>
              <a:t> &gt; 0.5), consideramos </a:t>
            </a:r>
            <a:r>
              <a:rPr lang="pt-BR" b="1" kern="0" dirty="0">
                <a:solidFill>
                  <a:srgbClr val="000000"/>
                </a:solidFill>
              </a:rPr>
              <a:t>TP</a:t>
            </a:r>
            <a:r>
              <a:rPr lang="pt-BR" kern="0" dirty="0">
                <a:solidFill>
                  <a:srgbClr val="000000"/>
                </a:solidFill>
              </a:rPr>
              <a:t> para valores maiores que o limite e </a:t>
            </a:r>
            <a:r>
              <a:rPr lang="pt-BR" b="1" kern="0" dirty="0">
                <a:solidFill>
                  <a:srgbClr val="000000"/>
                </a:solidFill>
              </a:rPr>
              <a:t>FP </a:t>
            </a:r>
            <a:r>
              <a:rPr lang="pt-BR" kern="0" dirty="0">
                <a:solidFill>
                  <a:srgbClr val="000000"/>
                </a:solidFill>
              </a:rPr>
              <a:t>para o resto. Desta forma já conseguimos calcular a </a:t>
            </a:r>
            <a:r>
              <a:rPr lang="pt-BR" b="1" kern="0" dirty="0">
                <a:solidFill>
                  <a:srgbClr val="000000"/>
                </a:solidFill>
              </a:rPr>
              <a:t>Precisão. </a:t>
            </a:r>
            <a:endParaRPr lang="pt-BR" kern="0" dirty="0">
              <a:solidFill>
                <a:srgbClr val="000000"/>
              </a:solidFill>
            </a:endParaRP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Para toda a parte da imagem aonde não foi predito um objeto consideramos como </a:t>
            </a:r>
            <a:r>
              <a:rPr lang="pt-BR" b="1" kern="0" dirty="0">
                <a:solidFill>
                  <a:srgbClr val="000000"/>
                </a:solidFill>
              </a:rPr>
              <a:t>TN</a:t>
            </a:r>
            <a:r>
              <a:rPr lang="pt-BR" kern="0" dirty="0">
                <a:solidFill>
                  <a:srgbClr val="000000"/>
                </a:solidFill>
              </a:rPr>
              <a:t>, porém para nós esta informação não é necessária, pois não precisamos para calcular </a:t>
            </a:r>
            <a:r>
              <a:rPr lang="pt-BR" b="1" kern="0" dirty="0">
                <a:solidFill>
                  <a:srgbClr val="000000"/>
                </a:solidFill>
              </a:rPr>
              <a:t>Precisão </a:t>
            </a:r>
            <a:r>
              <a:rPr lang="pt-BR" kern="0" dirty="0">
                <a:solidFill>
                  <a:srgbClr val="000000"/>
                </a:solidFill>
              </a:rPr>
              <a:t>e </a:t>
            </a:r>
            <a:r>
              <a:rPr lang="pt-BR" b="1" kern="0" dirty="0">
                <a:solidFill>
                  <a:srgbClr val="000000"/>
                </a:solidFill>
              </a:rPr>
              <a:t>Recall</a:t>
            </a:r>
            <a:r>
              <a:rPr lang="pt-BR" kern="0" dirty="0">
                <a:solidFill>
                  <a:srgbClr val="000000"/>
                </a:solidFill>
              </a:rPr>
              <a:t>. </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Consideramos </a:t>
            </a:r>
            <a:r>
              <a:rPr lang="pt-BR" b="1" kern="0" dirty="0">
                <a:solidFill>
                  <a:srgbClr val="000000"/>
                </a:solidFill>
              </a:rPr>
              <a:t>FN</a:t>
            </a:r>
            <a:r>
              <a:rPr lang="pt-BR" kern="0" dirty="0">
                <a:solidFill>
                  <a:srgbClr val="000000"/>
                </a:solidFill>
              </a:rPr>
              <a:t>, todos os objetos na imagem que não foram encontrados.  </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Definidos os valores de </a:t>
            </a:r>
            <a:r>
              <a:rPr lang="pt-BR" b="1" kern="0" dirty="0">
                <a:solidFill>
                  <a:srgbClr val="000000"/>
                </a:solidFill>
              </a:rPr>
              <a:t>Precisão </a:t>
            </a:r>
            <a:r>
              <a:rPr lang="pt-BR" kern="0" dirty="0">
                <a:solidFill>
                  <a:srgbClr val="000000"/>
                </a:solidFill>
              </a:rPr>
              <a:t>e</a:t>
            </a:r>
            <a:r>
              <a:rPr lang="pt-BR" b="1" kern="0" dirty="0">
                <a:solidFill>
                  <a:srgbClr val="000000"/>
                </a:solidFill>
              </a:rPr>
              <a:t> Recall</a:t>
            </a:r>
            <a:r>
              <a:rPr lang="pt-BR" kern="0" dirty="0">
                <a:solidFill>
                  <a:srgbClr val="000000"/>
                </a:solidFill>
              </a:rPr>
              <a:t>, podemos traçar a curva </a:t>
            </a:r>
            <a:r>
              <a:rPr lang="pt-BR" b="1" kern="0" dirty="0">
                <a:solidFill>
                  <a:srgbClr val="000000"/>
                </a:solidFill>
              </a:rPr>
              <a:t>Precisão/Recall</a:t>
            </a:r>
            <a:r>
              <a:rPr lang="pt-BR" kern="0" dirty="0">
                <a:solidFill>
                  <a:srgbClr val="000000"/>
                </a:solidFill>
              </a:rPr>
              <a:t>. </a:t>
            </a:r>
          </a:p>
          <a:p>
            <a:pPr marL="696887" lvl="1" indent="-285750" fontAlgn="auto">
              <a:lnSpc>
                <a:spcPts val="2300"/>
              </a:lnSpc>
              <a:spcBef>
                <a:spcPts val="500"/>
              </a:spcBef>
              <a:spcAft>
                <a:spcPts val="0"/>
              </a:spcAft>
              <a:buFont typeface="Arial" panose="020B0604020202020204" pitchFamily="34" charset="0"/>
              <a:buChar char="•"/>
            </a:pPr>
            <a:endParaRPr lang="pt-BR" kern="0" dirty="0">
              <a:solidFill>
                <a:srgbClr val="000000"/>
              </a:solidFill>
            </a:endParaRPr>
          </a:p>
          <a:p>
            <a:pPr lvl="1" fontAlgn="auto">
              <a:lnSpc>
                <a:spcPts val="2300"/>
              </a:lnSpc>
              <a:spcBef>
                <a:spcPts val="500"/>
              </a:spcBef>
              <a:spcAft>
                <a:spcPts val="0"/>
              </a:spcAft>
            </a:pPr>
            <a:endParaRPr lang="pt-BR" kern="0" dirty="0">
              <a:solidFill>
                <a:srgbClr val="000000"/>
              </a:solidFill>
            </a:endParaRPr>
          </a:p>
          <a:p>
            <a:pPr marL="696887" lvl="1" indent="-285750" fontAlgn="auto">
              <a:lnSpc>
                <a:spcPts val="2300"/>
              </a:lnSpc>
              <a:spcBef>
                <a:spcPts val="500"/>
              </a:spcBef>
              <a:spcAft>
                <a:spcPts val="0"/>
              </a:spcAft>
              <a:buFont typeface="Arial" panose="020B0604020202020204" pitchFamily="34" charset="0"/>
              <a:buChar char="•"/>
            </a:pPr>
            <a:endParaRPr kumimoji="0" lang="pt-BR" i="0" u="none" strike="noStrike" kern="0" cap="none" spc="0" normalizeH="0" dirty="0">
              <a:ln>
                <a:noFill/>
              </a:ln>
              <a:solidFill>
                <a:srgbClr val="000000"/>
              </a:solidFill>
              <a:effectLst/>
              <a:uLnTx/>
              <a:uFillTx/>
            </a:endParaRPr>
          </a:p>
        </p:txBody>
      </p:sp>
      <p:sp>
        <p:nvSpPr>
          <p:cNvPr id="7" name="Título 3"/>
          <p:cNvSpPr>
            <a:spLocks noGrp="1"/>
          </p:cNvSpPr>
          <p:nvPr>
            <p:ph type="title"/>
          </p:nvPr>
        </p:nvSpPr>
        <p:spPr>
          <a:xfrm>
            <a:off x="259200" y="648000"/>
            <a:ext cx="10450800" cy="388800"/>
          </a:xfrm>
        </p:spPr>
        <p:txBody>
          <a:bodyPr/>
          <a:lstStyle/>
          <a:p>
            <a:r>
              <a:rPr lang="en-US" dirty="0" err="1"/>
              <a:t>Métricas</a:t>
            </a:r>
            <a:r>
              <a:rPr lang="en-US" dirty="0"/>
              <a:t> de </a:t>
            </a:r>
            <a:r>
              <a:rPr lang="en-US" dirty="0" err="1"/>
              <a:t>Erro</a:t>
            </a:r>
            <a:r>
              <a:rPr lang="en-US" dirty="0"/>
              <a:t> – </a:t>
            </a:r>
            <a:r>
              <a:rPr lang="en-US" dirty="0" err="1"/>
              <a:t>Detecção</a:t>
            </a:r>
            <a:r>
              <a:rPr lang="en-US" dirty="0"/>
              <a:t> de </a:t>
            </a:r>
            <a:r>
              <a:rPr lang="en-US" dirty="0" err="1"/>
              <a:t>Objetos</a:t>
            </a:r>
            <a:endParaRPr lang="pt-BR" noProof="0" dirty="0"/>
          </a:p>
        </p:txBody>
      </p:sp>
    </p:spTree>
    <p:extLst>
      <p:ext uri="{BB962C8B-B14F-4D97-AF65-F5344CB8AC3E}">
        <p14:creationId xmlns:p14="http://schemas.microsoft.com/office/powerpoint/2010/main" val="2282841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5"/>
          </p:nvPr>
        </p:nvSpPr>
        <p:spPr/>
        <p:txBody>
          <a:bodyPr/>
          <a:lstStyle/>
          <a:p>
            <a:r>
              <a:rPr lang="pt-BR" noProof="0" dirty="0"/>
              <a:t>Métricas de Desempenho</a:t>
            </a:r>
          </a:p>
        </p:txBody>
      </p:sp>
      <p:sp>
        <p:nvSpPr>
          <p:cNvPr id="2" name="Espaço Reservado para Número de Slide 1"/>
          <p:cNvSpPr>
            <a:spLocks noGrp="1"/>
          </p:cNvSpPr>
          <p:nvPr>
            <p:ph type="sldNum" sz="quarter" idx="12"/>
          </p:nvPr>
        </p:nvSpPr>
        <p:spPr/>
        <p:txBody>
          <a:bodyPr/>
          <a:lstStyle/>
          <a:p>
            <a:fld id="{4898AEC0-503E-4FA4-859C-D0F72D6E3F79}" type="slidenum">
              <a:rPr lang="de-DE" smtClean="0"/>
              <a:pPr/>
              <a:t>24</a:t>
            </a:fld>
            <a:endParaRPr lang="de-DE"/>
          </a:p>
        </p:txBody>
      </p:sp>
      <p:sp>
        <p:nvSpPr>
          <p:cNvPr id="6" name="CaixaDeTexto 5"/>
          <p:cNvSpPr txBox="1"/>
          <p:nvPr/>
        </p:nvSpPr>
        <p:spPr>
          <a:xfrm>
            <a:off x="376518" y="1244624"/>
            <a:ext cx="10333482" cy="4384016"/>
          </a:xfrm>
          <a:prstGeom prst="rect">
            <a:avLst/>
          </a:prstGeom>
          <a:noFill/>
        </p:spPr>
        <p:txBody>
          <a:bodyPr wrap="square" lIns="0" tIns="0" rIns="0" bIns="0" rtlCol="0">
            <a:noAutofit/>
          </a:bodyPr>
          <a:lstStyle/>
          <a:p>
            <a:pPr marL="285750" indent="-285750" fontAlgn="auto">
              <a:lnSpc>
                <a:spcPts val="2300"/>
              </a:lnSpc>
              <a:spcBef>
                <a:spcPts val="500"/>
              </a:spcBef>
              <a:spcAft>
                <a:spcPts val="0"/>
              </a:spcAft>
              <a:buFont typeface="Arial" panose="020B0604020202020204" pitchFamily="34" charset="0"/>
              <a:buChar char="•"/>
            </a:pPr>
            <a:r>
              <a:rPr kumimoji="0" lang="pt-BR" b="1" i="0" u="none" strike="noStrike" kern="0" cap="none" spc="0" normalizeH="0" dirty="0">
                <a:ln>
                  <a:noFill/>
                </a:ln>
                <a:solidFill>
                  <a:srgbClr val="000000"/>
                </a:solidFill>
                <a:effectLst/>
                <a:uLnTx/>
                <a:uFillTx/>
              </a:rPr>
              <a:t>AP</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O Cálculo do </a:t>
            </a:r>
            <a:r>
              <a:rPr lang="pt-BR" b="1" kern="0" dirty="0">
                <a:solidFill>
                  <a:srgbClr val="000000"/>
                </a:solidFill>
              </a:rPr>
              <a:t>AP</a:t>
            </a:r>
            <a:r>
              <a:rPr lang="pt-BR" kern="0" dirty="0">
                <a:solidFill>
                  <a:srgbClr val="000000"/>
                </a:solidFill>
              </a:rPr>
              <a:t> se refere a média dos valores de </a:t>
            </a:r>
            <a:r>
              <a:rPr lang="pt-BR" b="1" kern="0" dirty="0">
                <a:solidFill>
                  <a:srgbClr val="000000"/>
                </a:solidFill>
              </a:rPr>
              <a:t>Precisão</a:t>
            </a:r>
            <a:r>
              <a:rPr lang="pt-BR" kern="0" dirty="0">
                <a:solidFill>
                  <a:srgbClr val="000000"/>
                </a:solidFill>
              </a:rPr>
              <a:t> em 11 pontos de </a:t>
            </a:r>
            <a:r>
              <a:rPr lang="pt-BR" b="1" kern="0" dirty="0">
                <a:solidFill>
                  <a:srgbClr val="000000"/>
                </a:solidFill>
              </a:rPr>
              <a:t>Recall</a:t>
            </a:r>
            <a:r>
              <a:rPr lang="pt-BR" kern="0" dirty="0">
                <a:solidFill>
                  <a:srgbClr val="000000"/>
                </a:solidFill>
              </a:rPr>
              <a:t> igualmente espaçados [0, 0.1, ... 1.0]. Ou seja, precisamos definir 11 valores de </a:t>
            </a:r>
            <a:r>
              <a:rPr lang="pt-BR" b="1" kern="0" dirty="0">
                <a:solidFill>
                  <a:srgbClr val="000000"/>
                </a:solidFill>
              </a:rPr>
              <a:t>IOU </a:t>
            </a:r>
            <a:r>
              <a:rPr lang="pt-BR" kern="0" dirty="0">
                <a:solidFill>
                  <a:srgbClr val="000000"/>
                </a:solidFill>
              </a:rPr>
              <a:t>no qual os valores de </a:t>
            </a:r>
            <a:r>
              <a:rPr lang="pt-BR" b="1" kern="0" dirty="0">
                <a:solidFill>
                  <a:srgbClr val="000000"/>
                </a:solidFill>
              </a:rPr>
              <a:t>Recall </a:t>
            </a:r>
            <a:r>
              <a:rPr lang="pt-BR" kern="0" dirty="0">
                <a:solidFill>
                  <a:srgbClr val="000000"/>
                </a:solidFill>
              </a:rPr>
              <a:t>sejam 0, 0.1, 0.2, ... 1.0, e calcular a média dos valores de </a:t>
            </a:r>
            <a:r>
              <a:rPr lang="pt-BR" b="1" kern="0" dirty="0">
                <a:solidFill>
                  <a:srgbClr val="000000"/>
                </a:solidFill>
              </a:rPr>
              <a:t>Precisão</a:t>
            </a:r>
            <a:r>
              <a:rPr lang="pt-BR" kern="0" dirty="0">
                <a:solidFill>
                  <a:srgbClr val="000000"/>
                </a:solidFill>
              </a:rPr>
              <a:t> em cada ponto.</a:t>
            </a:r>
          </a:p>
        </p:txBody>
      </p:sp>
      <p:sp>
        <p:nvSpPr>
          <p:cNvPr id="7" name="Título 3"/>
          <p:cNvSpPr>
            <a:spLocks noGrp="1"/>
          </p:cNvSpPr>
          <p:nvPr>
            <p:ph type="title"/>
          </p:nvPr>
        </p:nvSpPr>
        <p:spPr>
          <a:xfrm>
            <a:off x="259200" y="648000"/>
            <a:ext cx="10450800" cy="388800"/>
          </a:xfrm>
        </p:spPr>
        <p:txBody>
          <a:bodyPr/>
          <a:lstStyle/>
          <a:p>
            <a:r>
              <a:rPr lang="en-US" dirty="0" err="1"/>
              <a:t>Métricas</a:t>
            </a:r>
            <a:r>
              <a:rPr lang="en-US" dirty="0"/>
              <a:t> de </a:t>
            </a:r>
            <a:r>
              <a:rPr lang="en-US" dirty="0" err="1"/>
              <a:t>Erro</a:t>
            </a:r>
            <a:r>
              <a:rPr lang="en-US" dirty="0"/>
              <a:t> – </a:t>
            </a:r>
            <a:r>
              <a:rPr lang="en-US" dirty="0" err="1"/>
              <a:t>Detecção</a:t>
            </a:r>
            <a:r>
              <a:rPr lang="en-US" dirty="0"/>
              <a:t> de </a:t>
            </a:r>
            <a:r>
              <a:rPr lang="en-US" dirty="0" err="1"/>
              <a:t>Objetos</a:t>
            </a:r>
            <a:endParaRPr lang="pt-BR" noProof="0" dirty="0"/>
          </a:p>
        </p:txBody>
      </p:sp>
      <p:pic>
        <p:nvPicPr>
          <p:cNvPr id="11" name="Picture 2" descr="https://miro.medium.com/max/700/1*VenTq4IgxjmIpOXWdFb-j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165" y="3514855"/>
            <a:ext cx="4021895" cy="19937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6031637" y="3514071"/>
            <a:ext cx="3874363" cy="1994495"/>
          </a:xfrm>
          <a:prstGeom prst="rect">
            <a:avLst/>
          </a:prstGeom>
        </p:spPr>
      </p:pic>
    </p:spTree>
    <p:extLst>
      <p:ext uri="{BB962C8B-B14F-4D97-AF65-F5344CB8AC3E}">
        <p14:creationId xmlns:p14="http://schemas.microsoft.com/office/powerpoint/2010/main" val="730210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5"/>
          </p:nvPr>
        </p:nvSpPr>
        <p:spPr/>
        <p:txBody>
          <a:bodyPr/>
          <a:lstStyle/>
          <a:p>
            <a:r>
              <a:rPr lang="pt-BR" noProof="0" dirty="0"/>
              <a:t>Métricas de Desempenho</a:t>
            </a:r>
          </a:p>
        </p:txBody>
      </p:sp>
      <p:sp>
        <p:nvSpPr>
          <p:cNvPr id="2" name="Espaço Reservado para Número de Slide 1"/>
          <p:cNvSpPr>
            <a:spLocks noGrp="1"/>
          </p:cNvSpPr>
          <p:nvPr>
            <p:ph type="sldNum" sz="quarter" idx="12"/>
          </p:nvPr>
        </p:nvSpPr>
        <p:spPr/>
        <p:txBody>
          <a:bodyPr/>
          <a:lstStyle/>
          <a:p>
            <a:fld id="{4898AEC0-503E-4FA4-859C-D0F72D6E3F79}" type="slidenum">
              <a:rPr lang="de-DE" smtClean="0"/>
              <a:pPr/>
              <a:t>25</a:t>
            </a:fld>
            <a:endParaRPr lang="de-DE"/>
          </a:p>
        </p:txBody>
      </p:sp>
      <p:sp>
        <p:nvSpPr>
          <p:cNvPr id="6" name="CaixaDeTexto 5"/>
          <p:cNvSpPr txBox="1"/>
          <p:nvPr/>
        </p:nvSpPr>
        <p:spPr>
          <a:xfrm>
            <a:off x="410845" y="1425600"/>
            <a:ext cx="10333482" cy="3200400"/>
          </a:xfrm>
          <a:prstGeom prst="rect">
            <a:avLst/>
          </a:prstGeom>
          <a:noFill/>
        </p:spPr>
        <p:txBody>
          <a:bodyPr wrap="square" lIns="0" tIns="0" rIns="0" bIns="0" rtlCol="0">
            <a:noAutofit/>
          </a:bodyPr>
          <a:lstStyle/>
          <a:p>
            <a:pPr marL="285750" indent="-285750" fontAlgn="auto">
              <a:lnSpc>
                <a:spcPts val="2300"/>
              </a:lnSpc>
              <a:spcBef>
                <a:spcPts val="500"/>
              </a:spcBef>
              <a:spcAft>
                <a:spcPts val="0"/>
              </a:spcAft>
              <a:buFont typeface="Arial" panose="020B0604020202020204" pitchFamily="34" charset="0"/>
              <a:buChar char="•"/>
            </a:pPr>
            <a:endParaRPr lang="pt-BR" kern="0" dirty="0">
              <a:solidFill>
                <a:srgbClr val="000000"/>
              </a:solidFill>
            </a:endParaRPr>
          </a:p>
          <a:p>
            <a:pPr marL="285750"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O Valor de </a:t>
            </a:r>
            <a:r>
              <a:rPr lang="pt-BR" b="1" kern="0" dirty="0">
                <a:solidFill>
                  <a:srgbClr val="000000"/>
                </a:solidFill>
              </a:rPr>
              <a:t>MAP </a:t>
            </a:r>
            <a:r>
              <a:rPr lang="pt-BR" kern="0" dirty="0">
                <a:solidFill>
                  <a:srgbClr val="000000"/>
                </a:solidFill>
              </a:rPr>
              <a:t>é a média de todos os valores de </a:t>
            </a:r>
            <a:r>
              <a:rPr lang="pt-BR" b="1" kern="0" dirty="0">
                <a:solidFill>
                  <a:srgbClr val="000000"/>
                </a:solidFill>
              </a:rPr>
              <a:t>AP</a:t>
            </a:r>
            <a:r>
              <a:rPr lang="pt-BR" kern="0" dirty="0">
                <a:solidFill>
                  <a:srgbClr val="000000"/>
                </a:solidFill>
              </a:rPr>
              <a:t> para todas as classes do banco de dados.</a:t>
            </a:r>
          </a:p>
          <a:p>
            <a:pPr marL="285750" indent="-285750" fontAlgn="auto">
              <a:lnSpc>
                <a:spcPts val="2300"/>
              </a:lnSpc>
              <a:spcBef>
                <a:spcPts val="500"/>
              </a:spcBef>
              <a:spcAft>
                <a:spcPts val="0"/>
              </a:spcAft>
              <a:buFont typeface="Arial" panose="020B0604020202020204" pitchFamily="34" charset="0"/>
              <a:buChar char="•"/>
            </a:pPr>
            <a:endParaRPr lang="pt-BR" kern="0" dirty="0">
              <a:solidFill>
                <a:srgbClr val="000000"/>
              </a:solidFill>
            </a:endParaRPr>
          </a:p>
          <a:p>
            <a:pPr marL="285750"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Escolher os valores dos limites de </a:t>
            </a:r>
            <a:r>
              <a:rPr lang="pt-BR" b="1" kern="0" dirty="0">
                <a:solidFill>
                  <a:srgbClr val="000000"/>
                </a:solidFill>
              </a:rPr>
              <a:t>IOU</a:t>
            </a:r>
            <a:r>
              <a:rPr lang="pt-BR" kern="0" dirty="0">
                <a:solidFill>
                  <a:srgbClr val="000000"/>
                </a:solidFill>
              </a:rPr>
              <a:t> é uma etapa muito importante para o cálculo do </a:t>
            </a:r>
            <a:r>
              <a:rPr lang="pt-BR" b="1" kern="0" dirty="0">
                <a:solidFill>
                  <a:srgbClr val="000000"/>
                </a:solidFill>
              </a:rPr>
              <a:t>MAP</a:t>
            </a:r>
            <a:r>
              <a:rPr lang="pt-BR" kern="0" dirty="0">
                <a:solidFill>
                  <a:srgbClr val="000000"/>
                </a:solidFill>
              </a:rPr>
              <a:t> e podem refletir na escolha de um bom modelo de detecção de objetos.</a:t>
            </a:r>
          </a:p>
          <a:p>
            <a:pPr marL="285750" indent="-285750" fontAlgn="auto">
              <a:lnSpc>
                <a:spcPts val="2300"/>
              </a:lnSpc>
              <a:spcBef>
                <a:spcPts val="500"/>
              </a:spcBef>
              <a:spcAft>
                <a:spcPts val="0"/>
              </a:spcAft>
              <a:buFont typeface="Arial" panose="020B0604020202020204" pitchFamily="34" charset="0"/>
              <a:buChar char="•"/>
            </a:pPr>
            <a:endParaRPr lang="pt-BR" kern="0" dirty="0">
              <a:solidFill>
                <a:srgbClr val="000000"/>
              </a:solidFill>
            </a:endParaRPr>
          </a:p>
          <a:p>
            <a:pPr marL="285750"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Quanto maior o valor de </a:t>
            </a:r>
            <a:r>
              <a:rPr lang="pt-BR" b="1" kern="0" dirty="0">
                <a:solidFill>
                  <a:srgbClr val="000000"/>
                </a:solidFill>
              </a:rPr>
              <a:t>IOU</a:t>
            </a:r>
            <a:r>
              <a:rPr lang="pt-BR" kern="0" dirty="0">
                <a:solidFill>
                  <a:srgbClr val="000000"/>
                </a:solidFill>
              </a:rPr>
              <a:t> mais restrito é o detector de objetos.</a:t>
            </a:r>
          </a:p>
          <a:p>
            <a:pPr marL="285750" indent="-285750" fontAlgn="auto">
              <a:lnSpc>
                <a:spcPts val="2300"/>
              </a:lnSpc>
              <a:spcBef>
                <a:spcPts val="500"/>
              </a:spcBef>
              <a:spcAft>
                <a:spcPts val="0"/>
              </a:spcAft>
              <a:buFont typeface="Arial" panose="020B0604020202020204" pitchFamily="34" charset="0"/>
              <a:buChar char="•"/>
            </a:pPr>
            <a:endParaRPr lang="pt-BR" kern="0" dirty="0">
              <a:solidFill>
                <a:srgbClr val="000000"/>
              </a:solidFill>
            </a:endParaRPr>
          </a:p>
          <a:p>
            <a:pPr marL="285750"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Para o </a:t>
            </a:r>
            <a:r>
              <a:rPr lang="pt-BR" b="1" kern="0" dirty="0">
                <a:solidFill>
                  <a:srgbClr val="000000"/>
                </a:solidFill>
              </a:rPr>
              <a:t>IOU</a:t>
            </a:r>
            <a:r>
              <a:rPr lang="pt-BR" kern="0" dirty="0">
                <a:solidFill>
                  <a:srgbClr val="000000"/>
                </a:solidFill>
              </a:rPr>
              <a:t> recomenda-se valores acima de 0,5.</a:t>
            </a:r>
          </a:p>
          <a:p>
            <a:pPr marL="285750" indent="-285750" fontAlgn="auto">
              <a:lnSpc>
                <a:spcPts val="2300"/>
              </a:lnSpc>
              <a:spcBef>
                <a:spcPts val="500"/>
              </a:spcBef>
              <a:spcAft>
                <a:spcPts val="0"/>
              </a:spcAft>
              <a:buFont typeface="Arial" panose="020B0604020202020204" pitchFamily="34" charset="0"/>
              <a:buChar char="•"/>
            </a:pPr>
            <a:endParaRPr lang="pt-BR" kern="0" dirty="0">
              <a:solidFill>
                <a:srgbClr val="000000"/>
              </a:solidFill>
            </a:endParaRPr>
          </a:p>
          <a:p>
            <a:pPr fontAlgn="auto">
              <a:lnSpc>
                <a:spcPts val="2300"/>
              </a:lnSpc>
              <a:spcBef>
                <a:spcPts val="500"/>
              </a:spcBef>
              <a:spcAft>
                <a:spcPts val="0"/>
              </a:spcAft>
            </a:pPr>
            <a:endParaRPr lang="pt-BR" kern="0" dirty="0">
              <a:solidFill>
                <a:srgbClr val="000000"/>
              </a:solidFill>
            </a:endParaRPr>
          </a:p>
          <a:p>
            <a:pPr fontAlgn="auto">
              <a:lnSpc>
                <a:spcPts val="2300"/>
              </a:lnSpc>
              <a:spcBef>
                <a:spcPts val="500"/>
              </a:spcBef>
              <a:spcAft>
                <a:spcPts val="0"/>
              </a:spcAft>
            </a:pPr>
            <a:r>
              <a:rPr lang="pt-BR" kern="0" dirty="0">
                <a:solidFill>
                  <a:srgbClr val="000000"/>
                </a:solidFill>
              </a:rPr>
              <a:t> </a:t>
            </a:r>
            <a:endParaRPr lang="pt-BR" b="1" kern="0" dirty="0">
              <a:solidFill>
                <a:srgbClr val="000000"/>
              </a:solidFill>
            </a:endParaRPr>
          </a:p>
        </p:txBody>
      </p:sp>
      <p:sp>
        <p:nvSpPr>
          <p:cNvPr id="7" name="Título 3"/>
          <p:cNvSpPr>
            <a:spLocks noGrp="1"/>
          </p:cNvSpPr>
          <p:nvPr>
            <p:ph type="title"/>
          </p:nvPr>
        </p:nvSpPr>
        <p:spPr>
          <a:xfrm>
            <a:off x="259200" y="648000"/>
            <a:ext cx="10450800" cy="388800"/>
          </a:xfrm>
        </p:spPr>
        <p:txBody>
          <a:bodyPr/>
          <a:lstStyle/>
          <a:p>
            <a:r>
              <a:rPr lang="en-US" dirty="0" err="1"/>
              <a:t>Métricas</a:t>
            </a:r>
            <a:r>
              <a:rPr lang="en-US" dirty="0"/>
              <a:t> de </a:t>
            </a:r>
            <a:r>
              <a:rPr lang="en-US" dirty="0" err="1"/>
              <a:t>Erro</a:t>
            </a:r>
            <a:r>
              <a:rPr lang="en-US" dirty="0"/>
              <a:t> – </a:t>
            </a:r>
            <a:r>
              <a:rPr lang="en-US" dirty="0" err="1"/>
              <a:t>Detecção</a:t>
            </a:r>
            <a:r>
              <a:rPr lang="en-US" dirty="0"/>
              <a:t> de </a:t>
            </a:r>
            <a:r>
              <a:rPr lang="en-US" dirty="0" err="1"/>
              <a:t>Objetos</a:t>
            </a:r>
            <a:endParaRPr lang="pt-BR" noProof="0" dirty="0"/>
          </a:p>
        </p:txBody>
      </p:sp>
    </p:spTree>
    <p:extLst>
      <p:ext uri="{BB962C8B-B14F-4D97-AF65-F5344CB8AC3E}">
        <p14:creationId xmlns:p14="http://schemas.microsoft.com/office/powerpoint/2010/main" val="3921352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Benchmarks</a:t>
            </a:r>
          </a:p>
        </p:txBody>
      </p:sp>
      <p:sp>
        <p:nvSpPr>
          <p:cNvPr id="3" name="Espaço Reservado para Texto 2"/>
          <p:cNvSpPr>
            <a:spLocks noGrp="1"/>
          </p:cNvSpPr>
          <p:nvPr>
            <p:ph type="body" sz="quarter" idx="15"/>
          </p:nvPr>
        </p:nvSpPr>
        <p:spPr/>
        <p:txBody>
          <a:bodyPr/>
          <a:lstStyle/>
          <a:p>
            <a:r>
              <a:rPr lang="en-US"/>
              <a:t>Detecção de objetos</a:t>
            </a:r>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26</a:t>
            </a:fld>
            <a:endParaRPr lang="en-US" noProof="1"/>
          </a:p>
        </p:txBody>
      </p:sp>
      <p:pic>
        <p:nvPicPr>
          <p:cNvPr id="9218" name="Picture 2" descr="Object detection and recognition performance comparison. The evaluation has been performed on the Pascal VOC 2012 benchmarking database. The first four methods on the right represent single stage detectors, while the remaining six are double stage detectors. Due to their increased complexity, the runtime performance in Framesper-Second (FPS) is lower for the case of double stage detectors.">
            <a:hlinkClick r:id="rId2"/>
          </p:cNvPr>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bwMode="auto">
          <a:xfrm>
            <a:off x="1817074" y="1425600"/>
            <a:ext cx="7490828" cy="3930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0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Desafios</a:t>
            </a:r>
            <a:endParaRPr lang="en-US" dirty="0"/>
          </a:p>
        </p:txBody>
      </p:sp>
      <p:sp>
        <p:nvSpPr>
          <p:cNvPr id="3" name="Espaço Reservado para Texto 2"/>
          <p:cNvSpPr>
            <a:spLocks noGrp="1"/>
          </p:cNvSpPr>
          <p:nvPr>
            <p:ph type="body" sz="quarter" idx="15"/>
          </p:nvPr>
        </p:nvSpPr>
        <p:spPr/>
        <p:txBody>
          <a:bodyPr/>
          <a:lstStyle/>
          <a:p>
            <a:r>
              <a:rPr lang="en-US"/>
              <a:t>Detecção de objetos</a:t>
            </a:r>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27</a:t>
            </a:fld>
            <a:endParaRPr lang="en-US" noProof="1"/>
          </a:p>
        </p:txBody>
      </p:sp>
      <p:sp>
        <p:nvSpPr>
          <p:cNvPr id="5" name="Espaço Reservado para Conteúdo 4"/>
          <p:cNvSpPr>
            <a:spLocks noGrp="1"/>
          </p:cNvSpPr>
          <p:nvPr>
            <p:ph sz="quarter" idx="1"/>
          </p:nvPr>
        </p:nvSpPr>
        <p:spPr/>
        <p:txBody>
          <a:bodyPr/>
          <a:lstStyle/>
          <a:p>
            <a:r>
              <a:rPr lang="pt-BR" dirty="0"/>
              <a:t>Em geral algoritmos de detecções que tem como saída um numero variável de detecção possuem um fluxo de tratamento de dados exclusivo para sua técnica.</a:t>
            </a:r>
          </a:p>
          <a:p>
            <a:r>
              <a:rPr lang="pt-BR" dirty="0"/>
              <a:t>A relevância de performance desses modelos tem uma ponderação maior para aspectos como função custo customizada e parâmetros específicos de otimizados. A boa performance não fica apenas ao encargo de uma boa arquitetura de rede.</a:t>
            </a:r>
          </a:p>
          <a:p>
            <a:r>
              <a:rPr lang="pt-BR" dirty="0"/>
              <a:t>É comum devido as essas características que essas redes acabam sendo gerenciadas por uma biblioteca exclusiva feita baseada na técnica de detecção.</a:t>
            </a:r>
          </a:p>
        </p:txBody>
      </p:sp>
    </p:spTree>
    <p:extLst>
      <p:ext uri="{BB962C8B-B14F-4D97-AF65-F5344CB8AC3E}">
        <p14:creationId xmlns:p14="http://schemas.microsoft.com/office/powerpoint/2010/main" val="2883453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Class Activation Mapping (CAM)</a:t>
            </a:r>
          </a:p>
        </p:txBody>
      </p:sp>
      <p:sp>
        <p:nvSpPr>
          <p:cNvPr id="3" name="Espaço Reservado para Texto 2"/>
          <p:cNvSpPr>
            <a:spLocks noGrp="1"/>
          </p:cNvSpPr>
          <p:nvPr>
            <p:ph type="body" sz="quarter" idx="15"/>
          </p:nvPr>
        </p:nvSpPr>
        <p:spPr/>
        <p:txBody>
          <a:bodyPr/>
          <a:lstStyle/>
          <a:p>
            <a:r>
              <a:rPr lang="en-US"/>
              <a:t>Detecção de objetos</a:t>
            </a:r>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28</a:t>
            </a:fld>
            <a:endParaRPr lang="en-US" noProof="1"/>
          </a:p>
        </p:txBody>
      </p:sp>
      <p:sp>
        <p:nvSpPr>
          <p:cNvPr id="5" name="Espaço Reservado para Conteúdo 4"/>
          <p:cNvSpPr>
            <a:spLocks noGrp="1"/>
          </p:cNvSpPr>
          <p:nvPr>
            <p:ph sz="quarter" idx="1"/>
          </p:nvPr>
        </p:nvSpPr>
        <p:spPr>
          <a:xfrm>
            <a:off x="203583" y="1067646"/>
            <a:ext cx="10450800" cy="4168800"/>
          </a:xfrm>
        </p:spPr>
        <p:txBody>
          <a:bodyPr/>
          <a:lstStyle/>
          <a:p>
            <a:r>
              <a:rPr lang="pt-BR" dirty="0"/>
              <a:t>Utiliza a análise dos mapas de ativação para detectar a posição do objeto</a:t>
            </a:r>
          </a:p>
          <a:p>
            <a:r>
              <a:rPr lang="pt-BR" dirty="0"/>
              <a:t>Não é necessário o uso de anotações das coordenadas do objetos</a:t>
            </a:r>
          </a:p>
          <a:p>
            <a:r>
              <a:rPr lang="pt-BR" dirty="0"/>
              <a:t>Tende a funcionar melhor em escopos mais genéricos</a:t>
            </a:r>
          </a:p>
          <a:p>
            <a:r>
              <a:rPr lang="pt-BR" dirty="0"/>
              <a:t>Baseada no </a:t>
            </a:r>
            <a:r>
              <a:rPr lang="pt-BR" dirty="0" err="1"/>
              <a:t>GlobalAveragePooling</a:t>
            </a:r>
            <a:r>
              <a:rPr lang="pt-BR" dirty="0"/>
              <a:t> no lugar do </a:t>
            </a:r>
            <a:r>
              <a:rPr lang="pt-BR" dirty="0" err="1"/>
              <a:t>Flatten</a:t>
            </a:r>
            <a:endParaRPr lang="pt-BR" dirty="0"/>
          </a:p>
          <a:p>
            <a:r>
              <a:rPr lang="pt-BR" dirty="0"/>
              <a:t>Não se utiliza camadas densas intermediarias na cabeça da rede</a:t>
            </a:r>
          </a:p>
          <a:p>
            <a:r>
              <a:rPr lang="pt-BR" dirty="0"/>
              <a:t>Pode ajudar a </a:t>
            </a:r>
            <a:r>
              <a:rPr lang="pt-BR" dirty="0" err="1"/>
              <a:t>debugar</a:t>
            </a:r>
            <a:r>
              <a:rPr lang="pt-BR" dirty="0"/>
              <a:t> o modelo</a:t>
            </a:r>
          </a:p>
        </p:txBody>
      </p:sp>
      <p:pic>
        <p:nvPicPr>
          <p:cNvPr id="6" name="Imagem 5">
            <a:hlinkClick r:id="rId2"/>
          </p:cNvPr>
          <p:cNvPicPr>
            <a:picLocks noChangeAspect="1"/>
          </p:cNvPicPr>
          <p:nvPr/>
        </p:nvPicPr>
        <p:blipFill>
          <a:blip r:embed="rId3"/>
          <a:stretch>
            <a:fillRect/>
          </a:stretch>
        </p:blipFill>
        <p:spPr>
          <a:xfrm>
            <a:off x="147966" y="3195321"/>
            <a:ext cx="4579882" cy="2190378"/>
          </a:xfrm>
          <a:prstGeom prst="rect">
            <a:avLst/>
          </a:prstGeom>
        </p:spPr>
      </p:pic>
      <p:pic>
        <p:nvPicPr>
          <p:cNvPr id="7" name="Imagem 6"/>
          <p:cNvPicPr>
            <a:picLocks noChangeAspect="1"/>
          </p:cNvPicPr>
          <p:nvPr/>
        </p:nvPicPr>
        <p:blipFill>
          <a:blip r:embed="rId4"/>
          <a:stretch>
            <a:fillRect/>
          </a:stretch>
        </p:blipFill>
        <p:spPr>
          <a:xfrm>
            <a:off x="5022616" y="3195321"/>
            <a:ext cx="5519624" cy="2233653"/>
          </a:xfrm>
          <a:prstGeom prst="rect">
            <a:avLst/>
          </a:prstGeom>
        </p:spPr>
      </p:pic>
    </p:spTree>
    <p:extLst>
      <p:ext uri="{BB962C8B-B14F-4D97-AF65-F5344CB8AC3E}">
        <p14:creationId xmlns:p14="http://schemas.microsoft.com/office/powerpoint/2010/main" val="1060338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Flatten vs Global Average Pooling (GAP)</a:t>
            </a:r>
          </a:p>
        </p:txBody>
      </p:sp>
      <p:sp>
        <p:nvSpPr>
          <p:cNvPr id="3" name="Espaço Reservado para Texto 2"/>
          <p:cNvSpPr>
            <a:spLocks noGrp="1"/>
          </p:cNvSpPr>
          <p:nvPr>
            <p:ph type="body" sz="quarter" idx="15"/>
          </p:nvPr>
        </p:nvSpPr>
        <p:spPr/>
        <p:txBody>
          <a:bodyPr/>
          <a:lstStyle/>
          <a:p>
            <a:r>
              <a:rPr lang="en-US"/>
              <a:t>Detecção de objetos</a:t>
            </a:r>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29</a:t>
            </a:fld>
            <a:endParaRPr lang="en-US" noProof="1"/>
          </a:p>
        </p:txBody>
      </p:sp>
      <p:pic>
        <p:nvPicPr>
          <p:cNvPr id="6" name="Espaço Reservado para Conteúdo 5"/>
          <p:cNvPicPr>
            <a:picLocks noGrp="1" noChangeAspect="1"/>
          </p:cNvPicPr>
          <p:nvPr>
            <p:ph sz="quarter" idx="1"/>
          </p:nvPr>
        </p:nvPicPr>
        <p:blipFill>
          <a:blip r:embed="rId2"/>
          <a:stretch>
            <a:fillRect/>
          </a:stretch>
        </p:blipFill>
        <p:spPr>
          <a:xfrm>
            <a:off x="6146665" y="1534075"/>
            <a:ext cx="3341808" cy="1919212"/>
          </a:xfrm>
          <a:prstGeom prst="rect">
            <a:avLst/>
          </a:prstGeom>
        </p:spPr>
      </p:pic>
      <p:pic>
        <p:nvPicPr>
          <p:cNvPr id="7" name="Imagem 6"/>
          <p:cNvPicPr>
            <a:picLocks noChangeAspect="1"/>
          </p:cNvPicPr>
          <p:nvPr/>
        </p:nvPicPr>
        <p:blipFill>
          <a:blip r:embed="rId3"/>
          <a:stretch>
            <a:fillRect/>
          </a:stretch>
        </p:blipFill>
        <p:spPr>
          <a:xfrm>
            <a:off x="5964639" y="3842087"/>
            <a:ext cx="3714921" cy="1020457"/>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817681375"/>
              </p:ext>
            </p:extLst>
          </p:nvPr>
        </p:nvGraphicFramePr>
        <p:xfrm>
          <a:off x="554990" y="1942154"/>
          <a:ext cx="5086407" cy="2286000"/>
        </p:xfrm>
        <a:graphic>
          <a:graphicData uri="http://schemas.openxmlformats.org/drawingml/2006/table">
            <a:tbl>
              <a:tblPr firstRow="1" bandRow="1">
                <a:tableStyleId>{5C22544A-7EE6-4342-B048-85BDC9FD1C3A}</a:tableStyleId>
              </a:tblPr>
              <a:tblGrid>
                <a:gridCol w="3053567">
                  <a:extLst>
                    <a:ext uri="{9D8B030D-6E8A-4147-A177-3AD203B41FA5}">
                      <a16:colId xmlns:a16="http://schemas.microsoft.com/office/drawing/2014/main" val="1592334307"/>
                    </a:ext>
                  </a:extLst>
                </a:gridCol>
                <a:gridCol w="1057984">
                  <a:extLst>
                    <a:ext uri="{9D8B030D-6E8A-4147-A177-3AD203B41FA5}">
                      <a16:colId xmlns:a16="http://schemas.microsoft.com/office/drawing/2014/main" val="3903699152"/>
                    </a:ext>
                  </a:extLst>
                </a:gridCol>
                <a:gridCol w="974856">
                  <a:extLst>
                    <a:ext uri="{9D8B030D-6E8A-4147-A177-3AD203B41FA5}">
                      <a16:colId xmlns:a16="http://schemas.microsoft.com/office/drawing/2014/main" val="1784345206"/>
                    </a:ext>
                  </a:extLst>
                </a:gridCol>
              </a:tblGrid>
              <a:tr h="270576">
                <a:tc>
                  <a:txBody>
                    <a:bodyPr/>
                    <a:lstStyle/>
                    <a:p>
                      <a:endParaRPr lang="pt-BR" noProof="0" dirty="0"/>
                    </a:p>
                  </a:txBody>
                  <a:tcPr/>
                </a:tc>
                <a:tc>
                  <a:txBody>
                    <a:bodyPr/>
                    <a:lstStyle/>
                    <a:p>
                      <a:r>
                        <a:rPr lang="pt-BR" noProof="0" dirty="0" err="1"/>
                        <a:t>Flatten</a:t>
                      </a:r>
                      <a:endParaRPr lang="pt-BR" noProof="0" dirty="0"/>
                    </a:p>
                  </a:txBody>
                  <a:tcPr/>
                </a:tc>
                <a:tc>
                  <a:txBody>
                    <a:bodyPr/>
                    <a:lstStyle/>
                    <a:p>
                      <a:r>
                        <a:rPr lang="pt-BR" noProof="0" dirty="0"/>
                        <a:t>GAP</a:t>
                      </a:r>
                    </a:p>
                  </a:txBody>
                  <a:tcPr/>
                </a:tc>
                <a:extLst>
                  <a:ext uri="{0D108BD9-81ED-4DB2-BD59-A6C34878D82A}">
                    <a16:rowId xmlns:a16="http://schemas.microsoft.com/office/drawing/2014/main" val="1779241330"/>
                  </a:ext>
                </a:extLst>
              </a:tr>
              <a:tr h="270576">
                <a:tc>
                  <a:txBody>
                    <a:bodyPr/>
                    <a:lstStyle/>
                    <a:p>
                      <a:r>
                        <a:rPr lang="pt-BR" sz="1200" noProof="0" dirty="0"/>
                        <a:t>Posição do objeto afeta resultados</a:t>
                      </a:r>
                    </a:p>
                  </a:txBody>
                  <a:tcPr/>
                </a:tc>
                <a:tc>
                  <a:txBody>
                    <a:bodyPr/>
                    <a:lstStyle/>
                    <a:p>
                      <a:pPr algn="just"/>
                      <a:r>
                        <a:rPr lang="pt-BR" noProof="0" dirty="0"/>
                        <a:t>Sim</a:t>
                      </a:r>
                    </a:p>
                  </a:txBody>
                  <a:tcPr/>
                </a:tc>
                <a:tc>
                  <a:txBody>
                    <a:bodyPr/>
                    <a:lstStyle/>
                    <a:p>
                      <a:r>
                        <a:rPr lang="pt-BR" noProof="0" dirty="0"/>
                        <a:t>Não</a:t>
                      </a:r>
                    </a:p>
                  </a:txBody>
                  <a:tcPr/>
                </a:tc>
                <a:extLst>
                  <a:ext uri="{0D108BD9-81ED-4DB2-BD59-A6C34878D82A}">
                    <a16:rowId xmlns:a16="http://schemas.microsoft.com/office/drawing/2014/main" val="63693525"/>
                  </a:ext>
                </a:extLst>
              </a:tr>
              <a:tr h="270576">
                <a:tc>
                  <a:txBody>
                    <a:bodyPr/>
                    <a:lstStyle/>
                    <a:p>
                      <a:r>
                        <a:rPr lang="pt-BR" sz="1200" noProof="0" dirty="0"/>
                        <a:t>Resolução</a:t>
                      </a:r>
                      <a:r>
                        <a:rPr lang="pt-BR" sz="1200" baseline="0" noProof="0" dirty="0"/>
                        <a:t> variável na entrada da rede</a:t>
                      </a:r>
                      <a:endParaRPr lang="pt-BR" sz="1200" noProof="0" dirty="0"/>
                    </a:p>
                  </a:txBody>
                  <a:tcPr/>
                </a:tc>
                <a:tc>
                  <a:txBody>
                    <a:bodyPr/>
                    <a:lstStyle/>
                    <a:p>
                      <a:r>
                        <a:rPr lang="pt-BR" noProof="0" dirty="0"/>
                        <a:t>Não</a:t>
                      </a:r>
                    </a:p>
                  </a:txBody>
                  <a:tcPr/>
                </a:tc>
                <a:tc>
                  <a:txBody>
                    <a:bodyPr/>
                    <a:lstStyle/>
                    <a:p>
                      <a:r>
                        <a:rPr lang="pt-BR" noProof="0" dirty="0"/>
                        <a:t>Sim</a:t>
                      </a:r>
                    </a:p>
                  </a:txBody>
                  <a:tcPr/>
                </a:tc>
                <a:extLst>
                  <a:ext uri="{0D108BD9-81ED-4DB2-BD59-A6C34878D82A}">
                    <a16:rowId xmlns:a16="http://schemas.microsoft.com/office/drawing/2014/main" val="3446419629"/>
                  </a:ext>
                </a:extLst>
              </a:tr>
              <a:tr h="270576">
                <a:tc>
                  <a:txBody>
                    <a:bodyPr/>
                    <a:lstStyle/>
                    <a:p>
                      <a:r>
                        <a:rPr lang="pt-BR" sz="1200" noProof="0" dirty="0"/>
                        <a:t>Convergência lenta</a:t>
                      </a:r>
                    </a:p>
                  </a:txBody>
                  <a:tcPr/>
                </a:tc>
                <a:tc>
                  <a:txBody>
                    <a:bodyPr/>
                    <a:lstStyle/>
                    <a:p>
                      <a:r>
                        <a:rPr lang="pt-BR" noProof="0" dirty="0"/>
                        <a:t>Não</a:t>
                      </a:r>
                    </a:p>
                  </a:txBody>
                  <a:tcPr/>
                </a:tc>
                <a:tc>
                  <a:txBody>
                    <a:bodyPr/>
                    <a:lstStyle/>
                    <a:p>
                      <a:r>
                        <a:rPr lang="pt-BR" noProof="0" dirty="0"/>
                        <a:t>Sim</a:t>
                      </a:r>
                    </a:p>
                  </a:txBody>
                  <a:tcPr/>
                </a:tc>
                <a:extLst>
                  <a:ext uri="{0D108BD9-81ED-4DB2-BD59-A6C34878D82A}">
                    <a16:rowId xmlns:a16="http://schemas.microsoft.com/office/drawing/2014/main" val="2418757718"/>
                  </a:ext>
                </a:extLst>
              </a:tr>
              <a:tr h="270576">
                <a:tc>
                  <a:txBody>
                    <a:bodyPr/>
                    <a:lstStyle/>
                    <a:p>
                      <a:r>
                        <a:rPr lang="pt-BR" sz="1200" noProof="0" dirty="0"/>
                        <a:t>Possibilidade de conectar camadas densas</a:t>
                      </a:r>
                    </a:p>
                  </a:txBody>
                  <a:tcPr/>
                </a:tc>
                <a:tc>
                  <a:txBody>
                    <a:bodyPr/>
                    <a:lstStyle/>
                    <a:p>
                      <a:r>
                        <a:rPr lang="pt-BR" noProof="0" dirty="0"/>
                        <a:t>Sim</a:t>
                      </a:r>
                    </a:p>
                  </a:txBody>
                  <a:tcPr/>
                </a:tc>
                <a:tc>
                  <a:txBody>
                    <a:bodyPr/>
                    <a:lstStyle/>
                    <a:p>
                      <a:r>
                        <a:rPr lang="pt-BR" noProof="0" dirty="0"/>
                        <a:t>Sim</a:t>
                      </a:r>
                    </a:p>
                  </a:txBody>
                  <a:tcPr/>
                </a:tc>
                <a:extLst>
                  <a:ext uri="{0D108BD9-81ED-4DB2-BD59-A6C34878D82A}">
                    <a16:rowId xmlns:a16="http://schemas.microsoft.com/office/drawing/2014/main" val="809210438"/>
                  </a:ext>
                </a:extLst>
              </a:tr>
              <a:tr h="270576">
                <a:tc>
                  <a:txBody>
                    <a:bodyPr/>
                    <a:lstStyle/>
                    <a:p>
                      <a:r>
                        <a:rPr lang="pt-BR" sz="1200" noProof="0" dirty="0"/>
                        <a:t>Aplicável</a:t>
                      </a:r>
                      <a:r>
                        <a:rPr lang="pt-BR" sz="1200" baseline="0" noProof="0" dirty="0"/>
                        <a:t> ao CAM</a:t>
                      </a:r>
                      <a:endParaRPr lang="pt-BR" sz="1200" noProof="0" dirty="0"/>
                    </a:p>
                  </a:txBody>
                  <a:tcPr/>
                </a:tc>
                <a:tc>
                  <a:txBody>
                    <a:bodyPr/>
                    <a:lstStyle/>
                    <a:p>
                      <a:r>
                        <a:rPr lang="pt-BR" noProof="0" dirty="0"/>
                        <a:t>Não</a:t>
                      </a:r>
                    </a:p>
                  </a:txBody>
                  <a:tcPr/>
                </a:tc>
                <a:tc>
                  <a:txBody>
                    <a:bodyPr/>
                    <a:lstStyle/>
                    <a:p>
                      <a:r>
                        <a:rPr lang="pt-BR" noProof="0" dirty="0"/>
                        <a:t>Sim</a:t>
                      </a:r>
                    </a:p>
                  </a:txBody>
                  <a:tcPr/>
                </a:tc>
                <a:extLst>
                  <a:ext uri="{0D108BD9-81ED-4DB2-BD59-A6C34878D82A}">
                    <a16:rowId xmlns:a16="http://schemas.microsoft.com/office/drawing/2014/main" val="201682620"/>
                  </a:ext>
                </a:extLst>
              </a:tr>
            </a:tbl>
          </a:graphicData>
        </a:graphic>
      </p:graphicFrame>
    </p:spTree>
    <p:extLst>
      <p:ext uri="{BB962C8B-B14F-4D97-AF65-F5344CB8AC3E}">
        <p14:creationId xmlns:p14="http://schemas.microsoft.com/office/powerpoint/2010/main" val="140740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Regressão</a:t>
            </a:r>
            <a:r>
              <a:rPr lang="en-US" dirty="0"/>
              <a:t> vs </a:t>
            </a:r>
            <a:r>
              <a:rPr lang="en-US" dirty="0" err="1"/>
              <a:t>classificação</a:t>
            </a:r>
            <a:endParaRPr lang="en-US" dirty="0"/>
          </a:p>
        </p:txBody>
      </p:sp>
      <p:sp>
        <p:nvSpPr>
          <p:cNvPr id="3" name="Espaço Reservado para Texto 2"/>
          <p:cNvSpPr>
            <a:spLocks noGrp="1"/>
          </p:cNvSpPr>
          <p:nvPr>
            <p:ph type="body" sz="quarter" idx="15"/>
          </p:nvPr>
        </p:nvSpPr>
        <p:spPr/>
        <p:txBody>
          <a:bodyPr/>
          <a:lstStyle/>
          <a:p>
            <a:r>
              <a:rPr lang="en-US"/>
              <a:t>Deep Learning</a:t>
            </a:r>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3</a:t>
            </a:fld>
            <a:endParaRPr lang="en-US" noProof="1"/>
          </a:p>
        </p:txBody>
      </p:sp>
      <p:graphicFrame>
        <p:nvGraphicFramePr>
          <p:cNvPr id="6" name="Espaço Reservado para Conteúdo 5"/>
          <p:cNvGraphicFramePr>
            <a:graphicFrameLocks noGrp="1"/>
          </p:cNvGraphicFramePr>
          <p:nvPr>
            <p:ph sz="quarter" idx="1"/>
            <p:extLst>
              <p:ext uri="{D42A27DB-BD31-4B8C-83A1-F6EECF244321}">
                <p14:modId xmlns:p14="http://schemas.microsoft.com/office/powerpoint/2010/main" val="1927782409"/>
              </p:ext>
            </p:extLst>
          </p:nvPr>
        </p:nvGraphicFramePr>
        <p:xfrm>
          <a:off x="258763" y="1295400"/>
          <a:ext cx="10450512" cy="1854200"/>
        </p:xfrm>
        <a:graphic>
          <a:graphicData uri="http://schemas.openxmlformats.org/drawingml/2006/table">
            <a:tbl>
              <a:tblPr firstRow="1" bandRow="1">
                <a:tableStyleId>{5C22544A-7EE6-4342-B048-85BDC9FD1C3A}</a:tableStyleId>
              </a:tblPr>
              <a:tblGrid>
                <a:gridCol w="3483504">
                  <a:extLst>
                    <a:ext uri="{9D8B030D-6E8A-4147-A177-3AD203B41FA5}">
                      <a16:colId xmlns:a16="http://schemas.microsoft.com/office/drawing/2014/main" val="1312342624"/>
                    </a:ext>
                  </a:extLst>
                </a:gridCol>
                <a:gridCol w="3483504">
                  <a:extLst>
                    <a:ext uri="{9D8B030D-6E8A-4147-A177-3AD203B41FA5}">
                      <a16:colId xmlns:a16="http://schemas.microsoft.com/office/drawing/2014/main" val="3975769679"/>
                    </a:ext>
                  </a:extLst>
                </a:gridCol>
                <a:gridCol w="3483504">
                  <a:extLst>
                    <a:ext uri="{9D8B030D-6E8A-4147-A177-3AD203B41FA5}">
                      <a16:colId xmlns:a16="http://schemas.microsoft.com/office/drawing/2014/main" val="3541206718"/>
                    </a:ext>
                  </a:extLst>
                </a:gridCol>
              </a:tblGrid>
              <a:tr h="370840">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92570917"/>
                  </a:ext>
                </a:extLst>
              </a:tr>
              <a:tr h="370840">
                <a:tc>
                  <a:txBody>
                    <a:bodyPr/>
                    <a:lstStyle/>
                    <a:p>
                      <a:r>
                        <a:rPr lang="pt-BR" noProof="0" dirty="0"/>
                        <a:t>Peso do animal?</a:t>
                      </a:r>
                    </a:p>
                  </a:txBody>
                  <a:tcPr/>
                </a:tc>
                <a:tc>
                  <a:txBody>
                    <a:bodyPr/>
                    <a:lstStyle/>
                    <a:p>
                      <a:r>
                        <a:rPr lang="pt-BR" noProof="0" dirty="0"/>
                        <a:t>10.5kg ; 51.2kg, 100g</a:t>
                      </a:r>
                    </a:p>
                  </a:txBody>
                  <a:tcPr/>
                </a:tc>
                <a:tc>
                  <a:txBody>
                    <a:bodyPr/>
                    <a:lstStyle/>
                    <a:p>
                      <a:r>
                        <a:rPr lang="pt-BR" noProof="0" dirty="0"/>
                        <a:t>Leve; médio; pesado</a:t>
                      </a:r>
                    </a:p>
                  </a:txBody>
                  <a:tcPr/>
                </a:tc>
                <a:extLst>
                  <a:ext uri="{0D108BD9-81ED-4DB2-BD59-A6C34878D82A}">
                    <a16:rowId xmlns:a16="http://schemas.microsoft.com/office/drawing/2014/main" val="2615025682"/>
                  </a:ext>
                </a:extLst>
              </a:tr>
              <a:tr h="370840">
                <a:tc>
                  <a:txBody>
                    <a:bodyPr/>
                    <a:lstStyle/>
                    <a:p>
                      <a:r>
                        <a:rPr lang="pt-BR" noProof="0" dirty="0"/>
                        <a:t>Tempo para amanhã?</a:t>
                      </a:r>
                    </a:p>
                  </a:txBody>
                  <a:tcPr/>
                </a:tc>
                <a:tc>
                  <a:txBody>
                    <a:bodyPr/>
                    <a:lstStyle/>
                    <a:p>
                      <a:r>
                        <a:rPr lang="pt-BR" noProof="0" dirty="0"/>
                        <a:t>23Cº; 35% </a:t>
                      </a:r>
                      <a:r>
                        <a:rPr lang="pt-BR" noProof="0" dirty="0" err="1"/>
                        <a:t>prob</a:t>
                      </a:r>
                      <a:r>
                        <a:rPr lang="pt-BR" noProof="0" dirty="0"/>
                        <a:t>. de chuva</a:t>
                      </a:r>
                    </a:p>
                  </a:txBody>
                  <a:tcPr/>
                </a:tc>
                <a:tc>
                  <a:txBody>
                    <a:bodyPr/>
                    <a:lstStyle/>
                    <a:p>
                      <a:r>
                        <a:rPr lang="pt-BR" noProof="0" dirty="0" err="1"/>
                        <a:t>Quente;frio</a:t>
                      </a:r>
                      <a:r>
                        <a:rPr lang="pt-BR" noProof="0" dirty="0"/>
                        <a:t>;</a:t>
                      </a:r>
                      <a:r>
                        <a:rPr lang="pt-BR" baseline="0" noProof="0" dirty="0"/>
                        <a:t> alta </a:t>
                      </a:r>
                      <a:r>
                        <a:rPr lang="pt-BR" baseline="0" noProof="0" dirty="0" err="1"/>
                        <a:t>prob</a:t>
                      </a:r>
                      <a:r>
                        <a:rPr lang="pt-BR" baseline="0" noProof="0" dirty="0"/>
                        <a:t>. De chuva</a:t>
                      </a:r>
                      <a:endParaRPr lang="pt-BR" noProof="0" dirty="0"/>
                    </a:p>
                  </a:txBody>
                  <a:tcPr/>
                </a:tc>
                <a:extLst>
                  <a:ext uri="{0D108BD9-81ED-4DB2-BD59-A6C34878D82A}">
                    <a16:rowId xmlns:a16="http://schemas.microsoft.com/office/drawing/2014/main" val="1308156642"/>
                  </a:ext>
                </a:extLst>
              </a:tr>
              <a:tr h="370840">
                <a:tc>
                  <a:txBody>
                    <a:bodyPr/>
                    <a:lstStyle/>
                    <a:p>
                      <a:r>
                        <a:rPr lang="en-US" dirty="0" err="1"/>
                        <a:t>Proximo</a:t>
                      </a:r>
                      <a:r>
                        <a:rPr lang="en-US" dirty="0"/>
                        <a:t> </a:t>
                      </a:r>
                      <a:r>
                        <a:rPr lang="en-US" dirty="0" err="1"/>
                        <a:t>preço</a:t>
                      </a:r>
                      <a:r>
                        <a:rPr lang="en-US" dirty="0"/>
                        <a:t> de COGN3?</a:t>
                      </a:r>
                    </a:p>
                  </a:txBody>
                  <a:tcPr/>
                </a:tc>
                <a:tc>
                  <a:txBody>
                    <a:bodyPr/>
                    <a:lstStyle/>
                    <a:p>
                      <a:r>
                        <a:rPr lang="en-US" dirty="0"/>
                        <a:t>4.00r$</a:t>
                      </a:r>
                    </a:p>
                  </a:txBody>
                  <a:tcPr/>
                </a:tc>
                <a:tc>
                  <a:txBody>
                    <a:bodyPr/>
                    <a:lstStyle/>
                    <a:p>
                      <a:r>
                        <a:rPr lang="en-US" dirty="0" err="1"/>
                        <a:t>Vai</a:t>
                      </a:r>
                      <a:r>
                        <a:rPr lang="en-US" dirty="0"/>
                        <a:t> </a:t>
                      </a:r>
                      <a:r>
                        <a:rPr lang="en-US" dirty="0" err="1"/>
                        <a:t>cair</a:t>
                      </a:r>
                      <a:r>
                        <a:rPr lang="en-US" dirty="0"/>
                        <a:t>; </a:t>
                      </a:r>
                      <a:r>
                        <a:rPr lang="en-US" dirty="0" err="1"/>
                        <a:t>vai</a:t>
                      </a:r>
                      <a:r>
                        <a:rPr lang="en-US" dirty="0"/>
                        <a:t> </a:t>
                      </a:r>
                      <a:r>
                        <a:rPr lang="en-US" dirty="0" err="1"/>
                        <a:t>subir</a:t>
                      </a:r>
                      <a:r>
                        <a:rPr lang="en-US" dirty="0"/>
                        <a:t>;</a:t>
                      </a:r>
                    </a:p>
                  </a:txBody>
                  <a:tcPr/>
                </a:tc>
                <a:extLst>
                  <a:ext uri="{0D108BD9-81ED-4DB2-BD59-A6C34878D82A}">
                    <a16:rowId xmlns:a16="http://schemas.microsoft.com/office/drawing/2014/main" val="2763078017"/>
                  </a:ext>
                </a:extLst>
              </a:tr>
              <a:tr h="370840">
                <a:tc>
                  <a:txBody>
                    <a:bodyPr/>
                    <a:lstStyle/>
                    <a:p>
                      <a:r>
                        <a:rPr lang="en-US" dirty="0" err="1"/>
                        <a:t>Coordenada</a:t>
                      </a:r>
                      <a:r>
                        <a:rPr lang="en-US" baseline="0" dirty="0"/>
                        <a:t> do </a:t>
                      </a:r>
                      <a:r>
                        <a:rPr lang="en-US" baseline="0" dirty="0" err="1"/>
                        <a:t>objeto</a:t>
                      </a:r>
                      <a:endParaRPr lang="en-US" dirty="0"/>
                    </a:p>
                  </a:txBody>
                  <a:tcPr/>
                </a:tc>
                <a:tc>
                  <a:txBody>
                    <a:bodyPr/>
                    <a:lstStyle/>
                    <a:p>
                      <a:r>
                        <a:rPr lang="en-US" dirty="0"/>
                        <a:t>X: 100/</a:t>
                      </a:r>
                      <a:r>
                        <a:rPr lang="en-US" baseline="0" dirty="0"/>
                        <a:t> Y:251</a:t>
                      </a:r>
                      <a:endParaRPr lang="en-US" dirty="0"/>
                    </a:p>
                  </a:txBody>
                  <a:tcPr/>
                </a:tc>
                <a:tc>
                  <a:txBody>
                    <a:bodyPr/>
                    <a:lstStyle/>
                    <a:p>
                      <a:r>
                        <a:rPr lang="en-US" dirty="0"/>
                        <a:t>X: </a:t>
                      </a:r>
                      <a:r>
                        <a:rPr lang="en-US" dirty="0" err="1"/>
                        <a:t>Direita</a:t>
                      </a:r>
                      <a:r>
                        <a:rPr lang="en-US" dirty="0"/>
                        <a:t>/ Y: superior</a:t>
                      </a:r>
                    </a:p>
                  </a:txBody>
                  <a:tcPr/>
                </a:tc>
                <a:extLst>
                  <a:ext uri="{0D108BD9-81ED-4DB2-BD59-A6C34878D82A}">
                    <a16:rowId xmlns:a16="http://schemas.microsoft.com/office/drawing/2014/main" val="508222486"/>
                  </a:ext>
                </a:extLst>
              </a:tr>
            </a:tbl>
          </a:graphicData>
        </a:graphic>
      </p:graphicFrame>
    </p:spTree>
    <p:extLst>
      <p:ext uri="{BB962C8B-B14F-4D97-AF65-F5344CB8AC3E}">
        <p14:creationId xmlns:p14="http://schemas.microsoft.com/office/powerpoint/2010/main" val="1775835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D82EB9-F888-4EF5-9BD3-4FB532D116CB}"/>
              </a:ext>
            </a:extLst>
          </p:cNvPr>
          <p:cNvSpPr>
            <a:spLocks noGrp="1"/>
          </p:cNvSpPr>
          <p:nvPr>
            <p:ph type="ctrTitle"/>
          </p:nvPr>
        </p:nvSpPr>
        <p:spPr/>
        <p:txBody>
          <a:bodyPr/>
          <a:lstStyle/>
          <a:p>
            <a:r>
              <a:rPr lang="de-DE" dirty="0"/>
              <a:t>Inferencia</a:t>
            </a:r>
          </a:p>
        </p:txBody>
      </p:sp>
    </p:spTree>
    <p:extLst>
      <p:ext uri="{BB962C8B-B14F-4D97-AF65-F5344CB8AC3E}">
        <p14:creationId xmlns:p14="http://schemas.microsoft.com/office/powerpoint/2010/main" val="3407925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Como </a:t>
            </a:r>
            <a:r>
              <a:rPr lang="en-US" dirty="0" err="1"/>
              <a:t>funciona</a:t>
            </a:r>
            <a:endParaRPr lang="en-US" dirty="0"/>
          </a:p>
        </p:txBody>
      </p:sp>
      <p:sp>
        <p:nvSpPr>
          <p:cNvPr id="5" name="Espaço Reservado para Texto 4"/>
          <p:cNvSpPr>
            <a:spLocks noGrp="1"/>
          </p:cNvSpPr>
          <p:nvPr>
            <p:ph type="body" sz="quarter" idx="15"/>
          </p:nvPr>
        </p:nvSpPr>
        <p:spPr/>
        <p:txBody>
          <a:bodyPr/>
          <a:lstStyle/>
          <a:p>
            <a:r>
              <a:rPr lang="en-US" dirty="0" err="1"/>
              <a:t>Inferência</a:t>
            </a:r>
            <a:endParaRPr lang="en-US" dirty="0"/>
          </a:p>
        </p:txBody>
      </p:sp>
      <p:pic>
        <p:nvPicPr>
          <p:cNvPr id="6" name="Imagem 5">
            <a:hlinkClick r:id="rId2"/>
          </p:cNvPr>
          <p:cNvPicPr>
            <a:picLocks noChangeAspect="1"/>
          </p:cNvPicPr>
          <p:nvPr/>
        </p:nvPicPr>
        <p:blipFill>
          <a:blip r:embed="rId3"/>
          <a:stretch>
            <a:fillRect/>
          </a:stretch>
        </p:blipFill>
        <p:spPr>
          <a:xfrm>
            <a:off x="1277395" y="1385604"/>
            <a:ext cx="7878179" cy="3356487"/>
          </a:xfrm>
          <a:prstGeom prst="rect">
            <a:avLst/>
          </a:prstGeom>
        </p:spPr>
      </p:pic>
    </p:spTree>
    <p:extLst>
      <p:ext uri="{BB962C8B-B14F-4D97-AF65-F5344CB8AC3E}">
        <p14:creationId xmlns:p14="http://schemas.microsoft.com/office/powerpoint/2010/main" val="236195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Otimização</a:t>
            </a:r>
          </a:p>
        </p:txBody>
      </p:sp>
      <p:sp>
        <p:nvSpPr>
          <p:cNvPr id="3" name="Espaço Reservado para Texto 2"/>
          <p:cNvSpPr>
            <a:spLocks noGrp="1"/>
          </p:cNvSpPr>
          <p:nvPr>
            <p:ph type="body" sz="quarter" idx="15"/>
          </p:nvPr>
        </p:nvSpPr>
        <p:spPr/>
        <p:txBody>
          <a:bodyPr/>
          <a:lstStyle/>
          <a:p>
            <a:r>
              <a:rPr lang="en-US" dirty="0" err="1"/>
              <a:t>Inferência</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32</a:t>
            </a:fld>
            <a:endParaRPr lang="en-US" noProof="1"/>
          </a:p>
        </p:txBody>
      </p:sp>
      <p:sp>
        <p:nvSpPr>
          <p:cNvPr id="5" name="Espaço Reservado para Conteúdo 4"/>
          <p:cNvSpPr>
            <a:spLocks noGrp="1"/>
          </p:cNvSpPr>
          <p:nvPr>
            <p:ph sz="quarter" idx="1"/>
          </p:nvPr>
        </p:nvSpPr>
        <p:spPr/>
        <p:txBody>
          <a:bodyPr/>
          <a:lstStyle/>
          <a:p>
            <a:r>
              <a:rPr lang="pt-BR" dirty="0"/>
              <a:t>Quantização dos pesos</a:t>
            </a:r>
          </a:p>
          <a:p>
            <a:pPr lvl="1"/>
            <a:r>
              <a:rPr lang="pt-BR" dirty="0"/>
              <a:t>Conversão para Float16, uint8</a:t>
            </a:r>
          </a:p>
          <a:p>
            <a:r>
              <a:rPr lang="pt-BR" dirty="0"/>
              <a:t>Otimização interna de cada framework</a:t>
            </a:r>
          </a:p>
          <a:p>
            <a:pPr lvl="1"/>
            <a:r>
              <a:rPr lang="pt-BR" dirty="0" err="1"/>
              <a:t>Tensorflow</a:t>
            </a:r>
            <a:r>
              <a:rPr lang="pt-BR" dirty="0"/>
              <a:t> </a:t>
            </a:r>
            <a:r>
              <a:rPr lang="pt-BR" dirty="0" err="1"/>
              <a:t>graph</a:t>
            </a:r>
            <a:r>
              <a:rPr lang="pt-BR" dirty="0"/>
              <a:t> </a:t>
            </a:r>
            <a:r>
              <a:rPr lang="pt-BR" dirty="0" err="1"/>
              <a:t>freeze</a:t>
            </a:r>
            <a:endParaRPr lang="pt-BR" dirty="0"/>
          </a:p>
          <a:p>
            <a:r>
              <a:rPr lang="pt-BR" dirty="0"/>
              <a:t>Poda de modelo</a:t>
            </a:r>
          </a:p>
          <a:p>
            <a:r>
              <a:rPr lang="pt-BR" b="1" dirty="0"/>
              <a:t>Conversão de modelo entre frameworks</a:t>
            </a:r>
          </a:p>
          <a:p>
            <a:r>
              <a:rPr lang="pt-BR" b="1" dirty="0" err="1"/>
              <a:t>TensorRT</a:t>
            </a:r>
            <a:endParaRPr lang="pt-BR" b="1" dirty="0"/>
          </a:p>
          <a:p>
            <a:r>
              <a:rPr lang="pt-BR" dirty="0"/>
              <a:t>Compilação de bibliotecas utilizando instruções especificas</a:t>
            </a:r>
          </a:p>
          <a:p>
            <a:r>
              <a:rPr lang="pt-BR" dirty="0"/>
              <a:t>Tradução para outras linguagens</a:t>
            </a:r>
          </a:p>
          <a:p>
            <a:pPr lvl="1"/>
            <a:r>
              <a:rPr lang="pt-BR" dirty="0" err="1"/>
              <a:t>Opencv</a:t>
            </a:r>
            <a:r>
              <a:rPr lang="pt-BR" dirty="0"/>
              <a:t>: Python, C, C++, Delphi, C#, Java (JNI/JNA)</a:t>
            </a:r>
          </a:p>
          <a:p>
            <a:pPr lvl="1"/>
            <a:r>
              <a:rPr lang="pt-BR" dirty="0" err="1"/>
              <a:t>Tensorflow</a:t>
            </a:r>
            <a:r>
              <a:rPr lang="pt-BR" dirty="0"/>
              <a:t>: GO, Julia, R, Swift, </a:t>
            </a:r>
            <a:r>
              <a:rPr lang="pt-BR" dirty="0" err="1"/>
              <a:t>JavaScript</a:t>
            </a:r>
            <a:r>
              <a:rPr lang="pt-BR" dirty="0"/>
              <a:t>, C++</a:t>
            </a:r>
          </a:p>
        </p:txBody>
      </p:sp>
      <p:pic>
        <p:nvPicPr>
          <p:cNvPr id="6" name="Imagem 5">
            <a:hlinkClick r:id="rId2"/>
          </p:cNvPr>
          <p:cNvPicPr>
            <a:picLocks noChangeAspect="1"/>
          </p:cNvPicPr>
          <p:nvPr/>
        </p:nvPicPr>
        <p:blipFill rotWithShape="1">
          <a:blip r:embed="rId3"/>
          <a:srcRect t="-1559" b="7170"/>
          <a:stretch/>
        </p:blipFill>
        <p:spPr>
          <a:xfrm>
            <a:off x="5484162" y="373501"/>
            <a:ext cx="5045511" cy="2865000"/>
          </a:xfrm>
          <a:prstGeom prst="rect">
            <a:avLst/>
          </a:prstGeom>
        </p:spPr>
      </p:pic>
    </p:spTree>
    <p:extLst>
      <p:ext uri="{BB962C8B-B14F-4D97-AF65-F5344CB8AC3E}">
        <p14:creationId xmlns:p14="http://schemas.microsoft.com/office/powerpoint/2010/main" val="1512957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DNN </a:t>
            </a:r>
            <a:r>
              <a:rPr lang="en-US" dirty="0" err="1"/>
              <a:t>Opencv</a:t>
            </a:r>
            <a:endParaRPr lang="en-US" dirty="0"/>
          </a:p>
        </p:txBody>
      </p:sp>
      <p:sp>
        <p:nvSpPr>
          <p:cNvPr id="3" name="Espaço Reservado para Texto 2"/>
          <p:cNvSpPr>
            <a:spLocks noGrp="1"/>
          </p:cNvSpPr>
          <p:nvPr>
            <p:ph type="body" sz="quarter" idx="15"/>
          </p:nvPr>
        </p:nvSpPr>
        <p:spPr/>
        <p:txBody>
          <a:bodyPr/>
          <a:lstStyle/>
          <a:p>
            <a:r>
              <a:rPr lang="en-US"/>
              <a:t>Inferência</a:t>
            </a:r>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33</a:t>
            </a:fld>
            <a:endParaRPr lang="en-US" noProof="1"/>
          </a:p>
        </p:txBody>
      </p:sp>
      <p:pic>
        <p:nvPicPr>
          <p:cNvPr id="6" name="Espaço Reservado para Conteúdo 5">
            <a:hlinkClick r:id="rId2"/>
          </p:cNvPr>
          <p:cNvPicPr>
            <a:picLocks noGrp="1" noChangeAspect="1"/>
          </p:cNvPicPr>
          <p:nvPr>
            <p:ph sz="quarter" idx="1"/>
          </p:nvPr>
        </p:nvPicPr>
        <p:blipFill>
          <a:blip r:embed="rId3"/>
          <a:stretch>
            <a:fillRect/>
          </a:stretch>
        </p:blipFill>
        <p:spPr>
          <a:xfrm>
            <a:off x="4902259" y="118320"/>
            <a:ext cx="6067366" cy="2503732"/>
          </a:xfrm>
          <a:prstGeom prst="rect">
            <a:avLst/>
          </a:prstGeom>
        </p:spPr>
      </p:pic>
      <p:sp>
        <p:nvSpPr>
          <p:cNvPr id="7" name="CaixaDeTexto 6"/>
          <p:cNvSpPr txBox="1"/>
          <p:nvPr/>
        </p:nvSpPr>
        <p:spPr>
          <a:xfrm>
            <a:off x="160020" y="1151482"/>
            <a:ext cx="4511040" cy="397002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rPr>
              <a:t>Prós:</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Leitura de diversos frameworks</a:t>
            </a:r>
          </a:p>
          <a:p>
            <a:pPr marL="696887" lvl="1" indent="-285750" fontAlgn="auto">
              <a:lnSpc>
                <a:spcPts val="2300"/>
              </a:lnSpc>
              <a:spcBef>
                <a:spcPts val="500"/>
              </a:spcBef>
              <a:spcAft>
                <a:spcPts val="0"/>
              </a:spcAft>
              <a:buFont typeface="Arial" panose="020B0604020202020204" pitchFamily="34" charset="0"/>
              <a:buChar char="•"/>
            </a:pPr>
            <a:r>
              <a:rPr kumimoji="0" lang="pt-BR" b="0" i="0" u="none" strike="noStrike" kern="0" cap="none" spc="0" normalizeH="0" baseline="0" noProof="0" dirty="0">
                <a:ln>
                  <a:noFill/>
                </a:ln>
                <a:solidFill>
                  <a:srgbClr val="000000"/>
                </a:solidFill>
                <a:effectLst/>
                <a:uLnTx/>
                <a:uFillTx/>
              </a:rPr>
              <a:t>Único</a:t>
            </a:r>
            <a:r>
              <a:rPr kumimoji="0" lang="pt-BR" b="0" i="0" u="none" strike="noStrike" kern="0" cap="none" spc="0" normalizeH="0" noProof="0" dirty="0">
                <a:ln>
                  <a:noFill/>
                </a:ln>
                <a:solidFill>
                  <a:srgbClr val="000000"/>
                </a:solidFill>
                <a:effectLst/>
                <a:uLnTx/>
                <a:uFillTx/>
              </a:rPr>
              <a:t> framework pra todo processo</a:t>
            </a:r>
          </a:p>
          <a:p>
            <a:pPr marL="696887" lvl="1" indent="-285750" fontAlgn="auto">
              <a:lnSpc>
                <a:spcPts val="2300"/>
              </a:lnSpc>
              <a:spcBef>
                <a:spcPts val="500"/>
              </a:spcBef>
              <a:spcAft>
                <a:spcPts val="0"/>
              </a:spcAft>
              <a:buFont typeface="Arial" panose="020B0604020202020204" pitchFamily="34" charset="0"/>
              <a:buChar char="•"/>
            </a:pPr>
            <a:r>
              <a:rPr lang="pt-BR" kern="0" baseline="0" dirty="0">
                <a:solidFill>
                  <a:srgbClr val="000000"/>
                </a:solidFill>
              </a:rPr>
              <a:t>Compatibilidade Linux/Windows/</a:t>
            </a:r>
            <a:r>
              <a:rPr lang="pt-BR" kern="0" baseline="0" dirty="0" err="1">
                <a:solidFill>
                  <a:srgbClr val="000000"/>
                </a:solidFill>
              </a:rPr>
              <a:t>Android</a:t>
            </a:r>
            <a:endParaRPr lang="pt-BR" kern="0" baseline="0" dirty="0">
              <a:solidFill>
                <a:srgbClr val="000000"/>
              </a:solidFill>
            </a:endParaRP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Compatibilidade x86/x64/</a:t>
            </a:r>
            <a:r>
              <a:rPr lang="pt-BR" kern="0" dirty="0" err="1">
                <a:solidFill>
                  <a:srgbClr val="000000"/>
                </a:solidFill>
              </a:rPr>
              <a:t>arm</a:t>
            </a:r>
            <a:endParaRPr lang="pt-BR" kern="0" dirty="0">
              <a:solidFill>
                <a:srgbClr val="000000"/>
              </a:solidFill>
            </a:endParaRPr>
          </a:p>
          <a:p>
            <a:pPr marL="696887" lvl="1" indent="-285750" fontAlgn="auto">
              <a:lnSpc>
                <a:spcPts val="2300"/>
              </a:lnSpc>
              <a:spcBef>
                <a:spcPts val="500"/>
              </a:spcBef>
              <a:spcAft>
                <a:spcPts val="0"/>
              </a:spcAft>
              <a:buFont typeface="Arial" panose="020B0604020202020204" pitchFamily="34" charset="0"/>
              <a:buChar char="•"/>
            </a:pPr>
            <a:r>
              <a:rPr lang="pt-BR" kern="0" dirty="0" err="1">
                <a:solidFill>
                  <a:srgbClr val="000000"/>
                </a:solidFill>
              </a:rPr>
              <a:t>Wrapper</a:t>
            </a:r>
            <a:r>
              <a:rPr lang="pt-BR" kern="0" dirty="0">
                <a:solidFill>
                  <a:srgbClr val="000000"/>
                </a:solidFill>
              </a:rPr>
              <a:t> pra várias linguagens</a:t>
            </a:r>
          </a:p>
          <a:p>
            <a:pPr fontAlgn="auto">
              <a:lnSpc>
                <a:spcPts val="2300"/>
              </a:lnSpc>
              <a:spcBef>
                <a:spcPts val="500"/>
              </a:spcBef>
              <a:spcAft>
                <a:spcPts val="0"/>
              </a:spcAft>
            </a:pPr>
            <a:r>
              <a:rPr lang="pt-BR" kern="0" dirty="0">
                <a:solidFill>
                  <a:srgbClr val="000000"/>
                </a:solidFill>
              </a:rPr>
              <a:t>Contras:</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Limitação de camadas</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Pouca documentação</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Divergência de resultados </a:t>
            </a:r>
            <a:endParaRPr kumimoji="0" lang="pt-BR"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938036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Hardware</a:t>
            </a:r>
          </a:p>
        </p:txBody>
      </p:sp>
      <p:sp>
        <p:nvSpPr>
          <p:cNvPr id="3" name="Espaço Reservado para Texto 2"/>
          <p:cNvSpPr>
            <a:spLocks noGrp="1"/>
          </p:cNvSpPr>
          <p:nvPr>
            <p:ph type="body" sz="quarter" idx="15"/>
          </p:nvPr>
        </p:nvSpPr>
        <p:spPr/>
        <p:txBody>
          <a:bodyPr/>
          <a:lstStyle/>
          <a:p>
            <a:r>
              <a:rPr lang="en-US"/>
              <a:t>Inferência</a:t>
            </a:r>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34</a:t>
            </a:fld>
            <a:endParaRPr lang="en-US" noProof="1"/>
          </a:p>
        </p:txBody>
      </p:sp>
      <p:pic>
        <p:nvPicPr>
          <p:cNvPr id="1026" name="Picture 2" descr="The NVIDIA Jetson series – from Jetson Nano to Jetson AGX Xavier">
            <a:hlinkClick r:id="rId2"/>
          </p:cNvPr>
          <p:cNvPicPr>
            <a:picLocks noGrp="1" noChangeAspect="1" noChangeArrowheads="1"/>
          </p:cNvPicPr>
          <p:nvPr>
            <p:ph sz="quarter" idx="1"/>
          </p:nvPr>
        </p:nvPicPr>
        <p:blipFill rotWithShape="1">
          <a:blip r:embed="rId3">
            <a:extLst>
              <a:ext uri="{28A0092B-C50C-407E-A947-70E740481C1C}">
                <a14:useLocalDpi xmlns:a14="http://schemas.microsoft.com/office/drawing/2010/main" val="0"/>
              </a:ext>
            </a:extLst>
          </a:blip>
          <a:srcRect l="118" t="18959" r="-118" b="12881"/>
          <a:stretch/>
        </p:blipFill>
        <p:spPr bwMode="auto">
          <a:xfrm>
            <a:off x="7715408" y="648000"/>
            <a:ext cx="2994592" cy="13235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nde comprar o Stick de computação neural Intel® Movidius™">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396" y="759523"/>
            <a:ext cx="2057641" cy="1157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nchmarking Hardware for CNN Inference in 2018 | by Mike Liao | Towards  Data Scie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4932" y="2132111"/>
            <a:ext cx="4589885" cy="317476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p:cNvSpPr txBox="1"/>
          <p:nvPr/>
        </p:nvSpPr>
        <p:spPr>
          <a:xfrm>
            <a:off x="259200" y="1338235"/>
            <a:ext cx="4683094" cy="1881058"/>
          </a:xfrm>
          <a:prstGeom prst="rect">
            <a:avLst/>
          </a:prstGeom>
          <a:noFill/>
        </p:spPr>
        <p:txBody>
          <a:bodyPr wrap="non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err="1">
                <a:ln>
                  <a:noFill/>
                </a:ln>
                <a:solidFill>
                  <a:srgbClr val="000000"/>
                </a:solidFill>
                <a:effectLst/>
                <a:uLnTx/>
                <a:uFillTx/>
              </a:rPr>
              <a:t>Família</a:t>
            </a:r>
            <a:r>
              <a:rPr kumimoji="0" lang="en-US" sz="1800" b="0" i="0" u="none" strike="noStrike" kern="0" cap="none" spc="0" normalizeH="0" noProof="0" dirty="0">
                <a:ln>
                  <a:noFill/>
                </a:ln>
                <a:solidFill>
                  <a:srgbClr val="000000"/>
                </a:solidFill>
                <a:effectLst/>
                <a:uLnTx/>
                <a:uFillTx/>
              </a:rPr>
              <a:t> </a:t>
            </a:r>
            <a:r>
              <a:rPr kumimoji="0" lang="en-US" sz="1800" b="0" i="0" u="none" strike="noStrike" kern="0" cap="none" spc="0" normalizeH="0" noProof="0" dirty="0" err="1">
                <a:ln>
                  <a:noFill/>
                </a:ln>
                <a:solidFill>
                  <a:srgbClr val="000000"/>
                </a:solidFill>
                <a:effectLst/>
                <a:uLnTx/>
                <a:uFillTx/>
              </a:rPr>
              <a:t>Nvidia</a:t>
            </a:r>
            <a:r>
              <a:rPr kumimoji="0" lang="en-US" sz="1800" b="0" i="0" u="none" strike="noStrike" kern="0" cap="none" spc="0" normalizeH="0" noProof="0" dirty="0">
                <a:ln>
                  <a:noFill/>
                </a:ln>
                <a:solidFill>
                  <a:srgbClr val="000000"/>
                </a:solidFill>
                <a:effectLst/>
                <a:uLnTx/>
                <a:uFillTx/>
              </a:rPr>
              <a:t> JETSON (</a:t>
            </a:r>
            <a:r>
              <a:rPr kumimoji="0" lang="en-US" sz="1800" b="0" i="0" u="none" strike="noStrike" kern="0" cap="none" spc="0" normalizeH="0" noProof="0" dirty="0" err="1">
                <a:ln>
                  <a:noFill/>
                </a:ln>
                <a:solidFill>
                  <a:srgbClr val="000000"/>
                </a:solidFill>
                <a:effectLst/>
                <a:uLnTx/>
                <a:uFillTx/>
              </a:rPr>
              <a:t>nano</a:t>
            </a:r>
            <a:r>
              <a:rPr kumimoji="0" lang="en-US" sz="1800" b="0" i="0" u="none" strike="noStrike" kern="0" cap="none" spc="0" normalizeH="0" noProof="0" dirty="0">
                <a:ln>
                  <a:noFill/>
                </a:ln>
                <a:solidFill>
                  <a:srgbClr val="000000"/>
                </a:solidFill>
                <a:effectLst/>
                <a:uLnTx/>
                <a:uFillTx/>
              </a:rPr>
              <a:t>/TX2/Xavier)</a:t>
            </a: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en-US" kern="0" baseline="0" dirty="0">
                <a:solidFill>
                  <a:srgbClr val="000000"/>
                </a:solidFill>
              </a:rPr>
              <a:t>Intel </a:t>
            </a:r>
            <a:r>
              <a:rPr lang="en-US" kern="0" baseline="0" dirty="0" err="1">
                <a:solidFill>
                  <a:srgbClr val="000000"/>
                </a:solidFill>
              </a:rPr>
              <a:t>Movidius</a:t>
            </a:r>
            <a:r>
              <a:rPr lang="en-US" kern="0" baseline="0" dirty="0">
                <a:solidFill>
                  <a:srgbClr val="000000"/>
                </a:solidFill>
              </a:rPr>
              <a:t> Stick (</a:t>
            </a:r>
            <a:r>
              <a:rPr lang="en-US" kern="0" baseline="0" dirty="0" err="1">
                <a:solidFill>
                  <a:srgbClr val="000000"/>
                </a:solidFill>
              </a:rPr>
              <a:t>OpenVino</a:t>
            </a:r>
            <a:r>
              <a:rPr lang="en-US" kern="0" baseline="0" dirty="0">
                <a:solidFill>
                  <a:srgbClr val="000000"/>
                </a:solidFill>
              </a:rPr>
              <a:t>)</a:t>
            </a: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noProof="0" dirty="0" err="1">
                <a:ln>
                  <a:noFill/>
                </a:ln>
                <a:solidFill>
                  <a:srgbClr val="000000"/>
                </a:solidFill>
                <a:effectLst/>
                <a:uLnTx/>
                <a:uFillTx/>
              </a:rPr>
              <a:t>Família</a:t>
            </a:r>
            <a:r>
              <a:rPr kumimoji="0" lang="en-US" sz="1800" b="0" i="0" u="none" strike="noStrike" kern="0" cap="none" spc="0" normalizeH="0" noProof="0" dirty="0">
                <a:ln>
                  <a:noFill/>
                </a:ln>
                <a:solidFill>
                  <a:srgbClr val="000000"/>
                </a:solidFill>
                <a:effectLst/>
                <a:uLnTx/>
                <a:uFillTx/>
              </a:rPr>
              <a:t> Qualcomm Snapdragon</a:t>
            </a: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en-US" kern="0" baseline="0" dirty="0">
                <a:solidFill>
                  <a:srgbClr val="000000"/>
                </a:solidFill>
              </a:rPr>
              <a:t>FPGA</a:t>
            </a: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255339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Webserver</a:t>
            </a:r>
          </a:p>
        </p:txBody>
      </p:sp>
      <p:sp>
        <p:nvSpPr>
          <p:cNvPr id="5" name="Espaço Reservado para Texto 4"/>
          <p:cNvSpPr>
            <a:spLocks noGrp="1"/>
          </p:cNvSpPr>
          <p:nvPr>
            <p:ph type="body" sz="quarter" idx="15"/>
          </p:nvPr>
        </p:nvSpPr>
        <p:spPr/>
        <p:txBody>
          <a:bodyPr/>
          <a:lstStyle/>
          <a:p>
            <a:r>
              <a:rPr lang="en-US" dirty="0" err="1"/>
              <a:t>Inferência</a:t>
            </a:r>
            <a:endParaRPr lang="en-US" dirty="0"/>
          </a:p>
        </p:txBody>
      </p:sp>
      <p:sp>
        <p:nvSpPr>
          <p:cNvPr id="12" name="CaixaDeTexto 11"/>
          <p:cNvSpPr txBox="1"/>
          <p:nvPr/>
        </p:nvSpPr>
        <p:spPr>
          <a:xfrm>
            <a:off x="259200" y="1425599"/>
            <a:ext cx="6061842" cy="3704897"/>
          </a:xfrm>
          <a:prstGeom prst="rect">
            <a:avLst/>
          </a:prstGeom>
          <a:noFill/>
        </p:spPr>
        <p:txBody>
          <a:bodyPr wrap="non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en-US" sz="1800" b="0" i="0" u="none" strike="noStrike" kern="0" cap="none" spc="0" normalizeH="0" baseline="0" noProof="0" dirty="0">
                <a:ln>
                  <a:noFill/>
                </a:ln>
                <a:solidFill>
                  <a:srgbClr val="000000"/>
                </a:solidFill>
                <a:effectLst/>
                <a:uLnTx/>
                <a:uFillTx/>
              </a:rPr>
              <a:t>Django:</a:t>
            </a:r>
          </a:p>
          <a:p>
            <a:pPr marL="696887" lvl="1" indent="-285750" fontAlgn="auto">
              <a:lnSpc>
                <a:spcPts val="2300"/>
              </a:lnSpc>
              <a:spcBef>
                <a:spcPts val="500"/>
              </a:spcBef>
              <a:spcAft>
                <a:spcPts val="0"/>
              </a:spcAft>
              <a:buFont typeface="Arial" panose="020B0604020202020204" pitchFamily="34" charset="0"/>
              <a:buChar char="•"/>
            </a:pPr>
            <a:r>
              <a:rPr lang="en-US" kern="0" dirty="0">
                <a:solidFill>
                  <a:srgbClr val="000000"/>
                </a:solidFill>
              </a:rPr>
              <a:t>Full stack web development framework</a:t>
            </a:r>
          </a:p>
          <a:p>
            <a:pPr marL="285750" indent="-285750" fontAlgn="auto">
              <a:lnSpc>
                <a:spcPts val="2300"/>
              </a:lnSpc>
              <a:spcBef>
                <a:spcPts val="500"/>
              </a:spcBef>
              <a:spcAft>
                <a:spcPts val="0"/>
              </a:spcAft>
              <a:buFont typeface="Arial" panose="020B0604020202020204" pitchFamily="34" charset="0"/>
              <a:buChar char="•"/>
            </a:pPr>
            <a:r>
              <a:rPr kumimoji="0" lang="en-US" b="0" i="0" u="none" strike="noStrike" kern="0" cap="none" spc="0" normalizeH="0" baseline="0" noProof="0" dirty="0">
                <a:ln>
                  <a:noFill/>
                </a:ln>
                <a:solidFill>
                  <a:srgbClr val="000000"/>
                </a:solidFill>
                <a:effectLst/>
                <a:uLnTx/>
                <a:uFillTx/>
              </a:rPr>
              <a:t>Flask:</a:t>
            </a:r>
          </a:p>
          <a:p>
            <a:pPr marL="696887" lvl="1" indent="-285750" fontAlgn="auto">
              <a:lnSpc>
                <a:spcPts val="2300"/>
              </a:lnSpc>
              <a:spcBef>
                <a:spcPts val="500"/>
              </a:spcBef>
              <a:spcAft>
                <a:spcPts val="0"/>
              </a:spcAft>
              <a:buFont typeface="Arial" panose="020B0604020202020204" pitchFamily="34" charset="0"/>
              <a:buChar char="•"/>
            </a:pPr>
            <a:r>
              <a:rPr lang="en-US" kern="0" dirty="0">
                <a:solidFill>
                  <a:srgbClr val="000000"/>
                </a:solidFill>
              </a:rPr>
              <a:t>WSGI framework</a:t>
            </a:r>
          </a:p>
          <a:p>
            <a:pPr marL="285750" indent="-285750" fontAlgn="auto">
              <a:lnSpc>
                <a:spcPts val="2300"/>
              </a:lnSpc>
              <a:spcBef>
                <a:spcPts val="500"/>
              </a:spcBef>
              <a:spcAft>
                <a:spcPts val="0"/>
              </a:spcAft>
              <a:buFont typeface="Arial" panose="020B0604020202020204" pitchFamily="34" charset="0"/>
              <a:buChar char="•"/>
            </a:pPr>
            <a:r>
              <a:rPr kumimoji="0" lang="en-US" b="0" i="0" u="none" strike="noStrike" kern="0" cap="none" spc="0" normalizeH="0" baseline="0" noProof="0" dirty="0">
                <a:ln>
                  <a:noFill/>
                </a:ln>
                <a:solidFill>
                  <a:srgbClr val="000000"/>
                </a:solidFill>
                <a:effectLst/>
                <a:uLnTx/>
                <a:uFillTx/>
              </a:rPr>
              <a:t>WSGI:</a:t>
            </a:r>
          </a:p>
          <a:p>
            <a:pPr marL="696887" lvl="1" indent="-285750" fontAlgn="auto">
              <a:lnSpc>
                <a:spcPts val="2300"/>
              </a:lnSpc>
              <a:spcBef>
                <a:spcPts val="500"/>
              </a:spcBef>
              <a:spcAft>
                <a:spcPts val="0"/>
              </a:spcAft>
              <a:buFont typeface="Arial" panose="020B0604020202020204" pitchFamily="34" charset="0"/>
              <a:buChar char="•"/>
            </a:pPr>
            <a:r>
              <a:rPr kumimoji="0" lang="en-US" b="0" i="0" u="none" strike="noStrike" kern="0" cap="none" spc="0" normalizeH="0" baseline="0" noProof="0" dirty="0" err="1">
                <a:ln>
                  <a:noFill/>
                </a:ln>
                <a:solidFill>
                  <a:srgbClr val="000000"/>
                </a:solidFill>
                <a:effectLst/>
                <a:uLnTx/>
                <a:uFillTx/>
              </a:rPr>
              <a:t>gevent</a:t>
            </a:r>
            <a:endParaRPr kumimoji="0" lang="en-US" b="0" i="0" u="none" strike="noStrike" kern="0" cap="none" spc="0" normalizeH="0" baseline="0" noProof="0" dirty="0">
              <a:ln>
                <a:noFill/>
              </a:ln>
              <a:solidFill>
                <a:srgbClr val="000000"/>
              </a:solidFill>
              <a:effectLst/>
              <a:uLnTx/>
              <a:uFillTx/>
            </a:endParaRPr>
          </a:p>
          <a:p>
            <a:pPr marL="696887" lvl="1" indent="-285750" fontAlgn="auto">
              <a:lnSpc>
                <a:spcPts val="2300"/>
              </a:lnSpc>
              <a:spcBef>
                <a:spcPts val="500"/>
              </a:spcBef>
              <a:spcAft>
                <a:spcPts val="0"/>
              </a:spcAft>
              <a:buFont typeface="Arial" panose="020B0604020202020204" pitchFamily="34" charset="0"/>
              <a:buChar char="•"/>
            </a:pPr>
            <a:r>
              <a:rPr lang="en-US" kern="0" dirty="0" err="1">
                <a:solidFill>
                  <a:srgbClr val="000000"/>
                </a:solidFill>
              </a:rPr>
              <a:t>Gunicorn</a:t>
            </a:r>
            <a:endParaRPr lang="en-US" kern="0" dirty="0">
              <a:solidFill>
                <a:srgbClr val="000000"/>
              </a:solidFill>
            </a:endParaRPr>
          </a:p>
          <a:p>
            <a:pPr marL="696887" lvl="1" indent="-285750" fontAlgn="auto">
              <a:lnSpc>
                <a:spcPts val="2300"/>
              </a:lnSpc>
              <a:spcBef>
                <a:spcPts val="500"/>
              </a:spcBef>
              <a:spcAft>
                <a:spcPts val="0"/>
              </a:spcAft>
              <a:buFont typeface="Arial" panose="020B0604020202020204" pitchFamily="34" charset="0"/>
              <a:buChar char="•"/>
            </a:pPr>
            <a:r>
              <a:rPr kumimoji="0" lang="en-US" b="0" i="0" u="none" strike="noStrike" kern="0" cap="none" spc="0" normalizeH="0" baseline="0" noProof="0" dirty="0">
                <a:ln>
                  <a:noFill/>
                </a:ln>
                <a:solidFill>
                  <a:srgbClr val="000000"/>
                </a:solidFill>
                <a:effectLst/>
                <a:uLnTx/>
                <a:uFillTx/>
              </a:rPr>
              <a:t>Waitress</a:t>
            </a:r>
          </a:p>
          <a:p>
            <a:pPr marL="285750" indent="-285750" fontAlgn="auto">
              <a:lnSpc>
                <a:spcPts val="2300"/>
              </a:lnSpc>
              <a:spcBef>
                <a:spcPts val="500"/>
              </a:spcBef>
              <a:spcAft>
                <a:spcPts val="0"/>
              </a:spcAft>
              <a:buFont typeface="Arial" panose="020B0604020202020204" pitchFamily="34" charset="0"/>
              <a:buChar char="•"/>
            </a:pPr>
            <a:r>
              <a:rPr kumimoji="0" lang="en-US" b="0" i="0" u="none" strike="noStrike" kern="0" cap="none" spc="0" normalizeH="0" baseline="0" noProof="0" dirty="0" err="1">
                <a:ln>
                  <a:noFill/>
                </a:ln>
                <a:solidFill>
                  <a:srgbClr val="000000"/>
                </a:solidFill>
                <a:effectLst/>
                <a:uLnTx/>
                <a:uFillTx/>
              </a:rPr>
              <a:t>Tensorflow</a:t>
            </a:r>
            <a:r>
              <a:rPr kumimoji="0" lang="en-US" b="0" i="0" u="none" strike="noStrike" kern="0" cap="none" spc="0" normalizeH="0" baseline="0" noProof="0" dirty="0">
                <a:ln>
                  <a:noFill/>
                </a:ln>
                <a:solidFill>
                  <a:srgbClr val="000000"/>
                </a:solidFill>
                <a:effectLst/>
                <a:uLnTx/>
                <a:uFillTx/>
              </a:rPr>
              <a:t> serving</a:t>
            </a:r>
          </a:p>
          <a:p>
            <a:pPr marL="696887" lvl="1" indent="-285750" fontAlgn="auto">
              <a:lnSpc>
                <a:spcPts val="2300"/>
              </a:lnSpc>
              <a:spcBef>
                <a:spcPts val="500"/>
              </a:spcBef>
              <a:spcAft>
                <a:spcPts val="0"/>
              </a:spcAft>
              <a:buFont typeface="Arial" panose="020B0604020202020204" pitchFamily="34" charset="0"/>
              <a:buChar char="•"/>
            </a:pPr>
            <a:r>
              <a:rPr lang="en-US" kern="0" dirty="0" err="1">
                <a:solidFill>
                  <a:srgbClr val="000000"/>
                </a:solidFill>
              </a:rPr>
              <a:t>Tensorflow</a:t>
            </a:r>
            <a:r>
              <a:rPr lang="en-US" kern="0" dirty="0">
                <a:solidFill>
                  <a:srgbClr val="000000"/>
                </a:solidFill>
              </a:rPr>
              <a:t> extended (TFX)</a:t>
            </a:r>
          </a:p>
          <a:p>
            <a:pPr marL="696887" lvl="1" indent="-285750" fontAlgn="auto">
              <a:lnSpc>
                <a:spcPts val="2300"/>
              </a:lnSpc>
              <a:spcBef>
                <a:spcPts val="500"/>
              </a:spcBef>
              <a:spcAft>
                <a:spcPts val="0"/>
              </a:spcAft>
              <a:buFont typeface="Arial" panose="020B0604020202020204" pitchFamily="34" charset="0"/>
              <a:buChar char="•"/>
            </a:pPr>
            <a:r>
              <a:rPr kumimoji="0" lang="en-US" b="0" i="0" u="none" strike="noStrike" kern="0" cap="none" spc="0" normalizeH="0" baseline="0" noProof="0" dirty="0" err="1">
                <a:ln>
                  <a:noFill/>
                </a:ln>
                <a:solidFill>
                  <a:srgbClr val="000000"/>
                </a:solidFill>
                <a:effectLst/>
                <a:uLnTx/>
                <a:uFillTx/>
              </a:rPr>
              <a:t>Otimização</a:t>
            </a:r>
            <a:r>
              <a:rPr kumimoji="0" lang="en-US" b="0" i="0" u="none" strike="noStrike" kern="0" cap="none" spc="0" normalizeH="0" baseline="0" noProof="0" dirty="0">
                <a:ln>
                  <a:noFill/>
                </a:ln>
                <a:solidFill>
                  <a:srgbClr val="000000"/>
                </a:solidFill>
                <a:effectLst/>
                <a:uLnTx/>
                <a:uFillTx/>
              </a:rPr>
              <a:t> de </a:t>
            </a:r>
            <a:r>
              <a:rPr kumimoji="0" lang="en-US" b="0" i="0" u="none" strike="noStrike" kern="0" cap="none" spc="0" normalizeH="0" baseline="0" noProof="0" dirty="0" err="1">
                <a:ln>
                  <a:noFill/>
                </a:ln>
                <a:solidFill>
                  <a:srgbClr val="000000"/>
                </a:solidFill>
                <a:effectLst/>
                <a:uLnTx/>
                <a:uFillTx/>
              </a:rPr>
              <a:t>batchs</a:t>
            </a:r>
            <a:endParaRPr kumimoji="0" lang="en-US" b="0" i="0" u="none" strike="noStrike" kern="0" cap="none" spc="0" normalizeH="0" baseline="0" noProof="0" dirty="0">
              <a:ln>
                <a:noFill/>
              </a:ln>
              <a:solidFill>
                <a:srgbClr val="000000"/>
              </a:solidFill>
              <a:effectLst/>
              <a:uLnTx/>
              <a:uFillTx/>
            </a:endParaRPr>
          </a:p>
        </p:txBody>
      </p:sp>
      <p:pic>
        <p:nvPicPr>
          <p:cNvPr id="15" name="Espaço Reservado para Conteúdo 1"/>
          <p:cNvPicPr>
            <a:picLocks noChangeAspect="1"/>
          </p:cNvPicPr>
          <p:nvPr/>
        </p:nvPicPr>
        <p:blipFill rotWithShape="1">
          <a:blip r:embed="rId2"/>
          <a:srcRect t="1316" b="-1"/>
          <a:stretch/>
        </p:blipFill>
        <p:spPr>
          <a:xfrm>
            <a:off x="6492637" y="2233441"/>
            <a:ext cx="1330097" cy="717978"/>
          </a:xfrm>
          <a:prstGeom prst="rect">
            <a:avLst/>
          </a:prstGeom>
        </p:spPr>
      </p:pic>
      <p:pic>
        <p:nvPicPr>
          <p:cNvPr id="16" name="Imagem 15"/>
          <p:cNvPicPr>
            <a:picLocks noChangeAspect="1"/>
          </p:cNvPicPr>
          <p:nvPr/>
        </p:nvPicPr>
        <p:blipFill>
          <a:blip r:embed="rId3"/>
          <a:stretch>
            <a:fillRect/>
          </a:stretch>
        </p:blipFill>
        <p:spPr>
          <a:xfrm>
            <a:off x="6384954" y="1280763"/>
            <a:ext cx="1572468" cy="714758"/>
          </a:xfrm>
          <a:prstGeom prst="rect">
            <a:avLst/>
          </a:prstGeom>
        </p:spPr>
      </p:pic>
      <p:pic>
        <p:nvPicPr>
          <p:cNvPr id="17" name="Imagem 16"/>
          <p:cNvPicPr>
            <a:picLocks noChangeAspect="1"/>
          </p:cNvPicPr>
          <p:nvPr/>
        </p:nvPicPr>
        <p:blipFill>
          <a:blip r:embed="rId4"/>
          <a:stretch>
            <a:fillRect/>
          </a:stretch>
        </p:blipFill>
        <p:spPr>
          <a:xfrm>
            <a:off x="9044311" y="1495375"/>
            <a:ext cx="1491555" cy="1320586"/>
          </a:xfrm>
          <a:prstGeom prst="rect">
            <a:avLst/>
          </a:prstGeom>
        </p:spPr>
      </p:pic>
      <p:pic>
        <p:nvPicPr>
          <p:cNvPr id="18" name="Imagem 17"/>
          <p:cNvPicPr>
            <a:picLocks noChangeAspect="1"/>
          </p:cNvPicPr>
          <p:nvPr/>
        </p:nvPicPr>
        <p:blipFill>
          <a:blip r:embed="rId5"/>
          <a:stretch>
            <a:fillRect/>
          </a:stretch>
        </p:blipFill>
        <p:spPr>
          <a:xfrm>
            <a:off x="5568901" y="660748"/>
            <a:ext cx="1349047" cy="410932"/>
          </a:xfrm>
          <a:prstGeom prst="rect">
            <a:avLst/>
          </a:prstGeom>
        </p:spPr>
      </p:pic>
      <p:pic>
        <p:nvPicPr>
          <p:cNvPr id="19" name="Imagem 18"/>
          <p:cNvPicPr>
            <a:picLocks noChangeAspect="1"/>
          </p:cNvPicPr>
          <p:nvPr/>
        </p:nvPicPr>
        <p:blipFill>
          <a:blip r:embed="rId6"/>
          <a:stretch>
            <a:fillRect/>
          </a:stretch>
        </p:blipFill>
        <p:spPr>
          <a:xfrm>
            <a:off x="7260671" y="440365"/>
            <a:ext cx="1680105" cy="775434"/>
          </a:xfrm>
          <a:prstGeom prst="rect">
            <a:avLst/>
          </a:prstGeom>
        </p:spPr>
      </p:pic>
      <p:sp>
        <p:nvSpPr>
          <p:cNvPr id="20" name="Retângulo Arredondado 19"/>
          <p:cNvSpPr/>
          <p:nvPr/>
        </p:nvSpPr>
        <p:spPr>
          <a:xfrm>
            <a:off x="6073629" y="1215799"/>
            <a:ext cx="2116974" cy="1879739"/>
          </a:xfrm>
          <a:prstGeom prst="round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21" name="Conector Angulado 20"/>
          <p:cNvCxnSpPr>
            <a:stCxn id="20" idx="3"/>
            <a:endCxn id="17" idx="1"/>
          </p:cNvCxnSpPr>
          <p:nvPr/>
        </p:nvCxnSpPr>
        <p:spPr>
          <a:xfrm flipV="1">
            <a:off x="8190603" y="2155668"/>
            <a:ext cx="853708"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2186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HTTP</a:t>
            </a:r>
          </a:p>
        </p:txBody>
      </p:sp>
      <p:sp>
        <p:nvSpPr>
          <p:cNvPr id="3" name="Espaço Reservado para Texto 2"/>
          <p:cNvSpPr>
            <a:spLocks noGrp="1"/>
          </p:cNvSpPr>
          <p:nvPr>
            <p:ph type="body" sz="quarter" idx="15"/>
          </p:nvPr>
        </p:nvSpPr>
        <p:spPr/>
        <p:txBody>
          <a:bodyPr/>
          <a:lstStyle/>
          <a:p>
            <a:r>
              <a:rPr lang="en-US"/>
              <a:t>Inferência</a:t>
            </a:r>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36</a:t>
            </a:fld>
            <a:endParaRPr lang="en-US" noProof="1"/>
          </a:p>
        </p:txBody>
      </p:sp>
      <p:sp>
        <p:nvSpPr>
          <p:cNvPr id="5" name="Espaço Reservado para Conteúdo 4"/>
          <p:cNvSpPr>
            <a:spLocks noGrp="1"/>
          </p:cNvSpPr>
          <p:nvPr>
            <p:ph sz="quarter" idx="1"/>
          </p:nvPr>
        </p:nvSpPr>
        <p:spPr/>
        <p:txBody>
          <a:bodyPr/>
          <a:lstStyle/>
          <a:p>
            <a:r>
              <a:rPr lang="pt-BR" dirty="0"/>
              <a:t>Métodos:</a:t>
            </a:r>
          </a:p>
          <a:p>
            <a:pPr lvl="1"/>
            <a:r>
              <a:rPr lang="pt-BR" b="1" dirty="0"/>
              <a:t>GET</a:t>
            </a:r>
            <a:r>
              <a:rPr lang="pt-BR" dirty="0"/>
              <a:t>:</a:t>
            </a:r>
          </a:p>
          <a:p>
            <a:pPr lvl="2"/>
            <a:r>
              <a:rPr lang="pt-BR" dirty="0"/>
              <a:t>Requisição de uma representação de um recurso ao servidor, geralmente </a:t>
            </a:r>
            <a:r>
              <a:rPr lang="pt-BR" dirty="0" err="1"/>
              <a:t>xml</a:t>
            </a:r>
            <a:r>
              <a:rPr lang="pt-BR" dirty="0"/>
              <a:t>, </a:t>
            </a:r>
            <a:r>
              <a:rPr lang="pt-BR" dirty="0" err="1"/>
              <a:t>json</a:t>
            </a:r>
            <a:r>
              <a:rPr lang="pt-BR" dirty="0"/>
              <a:t> e </a:t>
            </a:r>
            <a:r>
              <a:rPr lang="pt-BR" dirty="0" err="1"/>
              <a:t>html</a:t>
            </a:r>
            <a:endParaRPr lang="pt-BR" dirty="0"/>
          </a:p>
          <a:p>
            <a:pPr lvl="1"/>
            <a:r>
              <a:rPr lang="pt-BR" b="1" dirty="0"/>
              <a:t>POST</a:t>
            </a:r>
            <a:r>
              <a:rPr lang="pt-BR" dirty="0"/>
              <a:t>:</a:t>
            </a:r>
          </a:p>
          <a:p>
            <a:pPr lvl="2"/>
            <a:r>
              <a:rPr lang="pt-BR" dirty="0"/>
              <a:t>Requisição de interseção de um recurso ao servidor, o recurso em questão vai em anexo ao corpo da requisição</a:t>
            </a:r>
          </a:p>
          <a:p>
            <a:pPr lvl="1"/>
            <a:r>
              <a:rPr lang="pt-BR" dirty="0"/>
              <a:t>PUT:</a:t>
            </a:r>
          </a:p>
          <a:p>
            <a:pPr lvl="2"/>
            <a:r>
              <a:rPr lang="pt-BR" dirty="0"/>
              <a:t>Requisição para atualização de um recurso ao servidor, caso esse recurso não exista ele deve criar um. Semelhante ao POST</a:t>
            </a:r>
          </a:p>
          <a:p>
            <a:pPr lvl="1"/>
            <a:r>
              <a:rPr lang="pt-BR" dirty="0"/>
              <a:t>PATCH:</a:t>
            </a:r>
          </a:p>
          <a:p>
            <a:pPr lvl="2"/>
            <a:r>
              <a:rPr lang="pt-BR" dirty="0"/>
              <a:t>Atualização parcial de um recurso</a:t>
            </a:r>
          </a:p>
          <a:p>
            <a:pPr lvl="1"/>
            <a:r>
              <a:rPr lang="pt-BR" dirty="0"/>
              <a:t>DELETE:</a:t>
            </a:r>
          </a:p>
          <a:p>
            <a:pPr lvl="2"/>
            <a:r>
              <a:rPr lang="pt-BR" dirty="0"/>
              <a:t>Requisição de exclusão de um recurso ao servidor</a:t>
            </a:r>
          </a:p>
          <a:p>
            <a:pPr lvl="1"/>
            <a:r>
              <a:rPr lang="pt-BR" dirty="0"/>
              <a:t>Outros:</a:t>
            </a:r>
          </a:p>
          <a:p>
            <a:pPr lvl="2"/>
            <a:r>
              <a:rPr lang="pt-BR" dirty="0"/>
              <a:t>TRACE, OPTIONS, CONNECT, HEAD</a:t>
            </a:r>
          </a:p>
        </p:txBody>
      </p:sp>
    </p:spTree>
    <p:extLst>
      <p:ext uri="{BB962C8B-B14F-4D97-AF65-F5344CB8AC3E}">
        <p14:creationId xmlns:p14="http://schemas.microsoft.com/office/powerpoint/2010/main" val="1442875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HTTP</a:t>
            </a:r>
          </a:p>
        </p:txBody>
      </p:sp>
      <p:sp>
        <p:nvSpPr>
          <p:cNvPr id="3" name="Espaço Reservado para Texto 2"/>
          <p:cNvSpPr>
            <a:spLocks noGrp="1"/>
          </p:cNvSpPr>
          <p:nvPr>
            <p:ph type="body" sz="quarter" idx="15"/>
          </p:nvPr>
        </p:nvSpPr>
        <p:spPr/>
        <p:txBody>
          <a:bodyPr/>
          <a:lstStyle/>
          <a:p>
            <a:r>
              <a:rPr lang="en-US"/>
              <a:t>Inferência</a:t>
            </a:r>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37</a:t>
            </a:fld>
            <a:endParaRPr lang="en-US" noProof="1"/>
          </a:p>
        </p:txBody>
      </p:sp>
      <p:sp>
        <p:nvSpPr>
          <p:cNvPr id="5" name="Espaço Reservado para Conteúdo 4"/>
          <p:cNvSpPr>
            <a:spLocks noGrp="1"/>
          </p:cNvSpPr>
          <p:nvPr>
            <p:ph sz="quarter" idx="1"/>
          </p:nvPr>
        </p:nvSpPr>
        <p:spPr/>
        <p:txBody>
          <a:bodyPr/>
          <a:lstStyle/>
          <a:p>
            <a:r>
              <a:rPr lang="pt-BR" dirty="0"/>
              <a:t>Retornos dos métodos:</a:t>
            </a:r>
          </a:p>
          <a:p>
            <a:pPr lvl="1"/>
            <a:r>
              <a:rPr lang="pt-BR" dirty="0"/>
              <a:t>Respostas de informações (100-199)</a:t>
            </a:r>
          </a:p>
          <a:p>
            <a:pPr lvl="1"/>
            <a:r>
              <a:rPr lang="pt-BR" dirty="0"/>
              <a:t>Respostas de sucesso (200-299)</a:t>
            </a:r>
          </a:p>
          <a:p>
            <a:pPr lvl="1"/>
            <a:r>
              <a:rPr lang="pt-BR" dirty="0"/>
              <a:t>Redirecionamentos (300-399)</a:t>
            </a:r>
          </a:p>
          <a:p>
            <a:pPr lvl="1"/>
            <a:r>
              <a:rPr lang="pt-BR" dirty="0"/>
              <a:t>Erros do cliente (400-499)</a:t>
            </a:r>
          </a:p>
          <a:p>
            <a:pPr lvl="1"/>
            <a:r>
              <a:rPr lang="pt-BR" dirty="0"/>
              <a:t>Erros do servidor (500)</a:t>
            </a:r>
          </a:p>
          <a:p>
            <a:r>
              <a:rPr lang="pt-BR" dirty="0"/>
              <a:t>Principais:</a:t>
            </a:r>
          </a:p>
          <a:p>
            <a:pPr lvl="1"/>
            <a:r>
              <a:rPr lang="pt-BR" dirty="0"/>
              <a:t>200: Sucesso</a:t>
            </a:r>
          </a:p>
          <a:p>
            <a:pPr lvl="1"/>
            <a:r>
              <a:rPr lang="pt-BR" dirty="0"/>
              <a:t>303: redirecionamento da página	</a:t>
            </a:r>
          </a:p>
          <a:p>
            <a:pPr lvl="1"/>
            <a:r>
              <a:rPr lang="pt-BR" dirty="0"/>
              <a:t>400: Envio de dados errado</a:t>
            </a:r>
          </a:p>
          <a:p>
            <a:pPr lvl="1"/>
            <a:r>
              <a:rPr lang="pt-BR" dirty="0"/>
              <a:t>404: Recurso não encontrado</a:t>
            </a:r>
          </a:p>
          <a:p>
            <a:pPr lvl="1"/>
            <a:r>
              <a:rPr lang="pt-BR" dirty="0"/>
              <a:t>500: Erro interno do servidor</a:t>
            </a:r>
          </a:p>
        </p:txBody>
      </p:sp>
    </p:spTree>
    <p:extLst>
      <p:ext uri="{BB962C8B-B14F-4D97-AF65-F5344CB8AC3E}">
        <p14:creationId xmlns:p14="http://schemas.microsoft.com/office/powerpoint/2010/main" val="3538189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Flask</a:t>
            </a:r>
          </a:p>
        </p:txBody>
      </p:sp>
      <p:sp>
        <p:nvSpPr>
          <p:cNvPr id="3" name="Espaço Reservado para Texto 2"/>
          <p:cNvSpPr>
            <a:spLocks noGrp="1"/>
          </p:cNvSpPr>
          <p:nvPr>
            <p:ph type="body" sz="quarter" idx="15"/>
          </p:nvPr>
        </p:nvSpPr>
        <p:spPr/>
        <p:txBody>
          <a:bodyPr/>
          <a:lstStyle/>
          <a:p>
            <a:r>
              <a:rPr lang="en-US"/>
              <a:t>Inferência</a:t>
            </a:r>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38</a:t>
            </a:fld>
            <a:endParaRPr lang="en-US" noProof="1"/>
          </a:p>
        </p:txBody>
      </p:sp>
      <p:pic>
        <p:nvPicPr>
          <p:cNvPr id="6" name="Espaço Reservado para Conteúdo 5"/>
          <p:cNvPicPr>
            <a:picLocks noGrp="1" noChangeAspect="1"/>
          </p:cNvPicPr>
          <p:nvPr>
            <p:ph sz="quarter" idx="1"/>
          </p:nvPr>
        </p:nvPicPr>
        <p:blipFill>
          <a:blip r:embed="rId2"/>
          <a:stretch>
            <a:fillRect/>
          </a:stretch>
        </p:blipFill>
        <p:spPr>
          <a:xfrm>
            <a:off x="7242464" y="259200"/>
            <a:ext cx="1981477" cy="1076475"/>
          </a:xfrm>
          <a:prstGeom prst="rect">
            <a:avLst/>
          </a:prstGeom>
        </p:spPr>
      </p:pic>
      <p:pic>
        <p:nvPicPr>
          <p:cNvPr id="7" name="Imagem 6"/>
          <p:cNvPicPr>
            <a:picLocks noChangeAspect="1"/>
          </p:cNvPicPr>
          <p:nvPr/>
        </p:nvPicPr>
        <p:blipFill>
          <a:blip r:embed="rId3"/>
          <a:stretch>
            <a:fillRect/>
          </a:stretch>
        </p:blipFill>
        <p:spPr>
          <a:xfrm>
            <a:off x="7242464" y="1724475"/>
            <a:ext cx="3124636" cy="590632"/>
          </a:xfrm>
          <a:prstGeom prst="rect">
            <a:avLst/>
          </a:prstGeom>
        </p:spPr>
      </p:pic>
      <p:pic>
        <p:nvPicPr>
          <p:cNvPr id="8" name="Imagem 7"/>
          <p:cNvPicPr>
            <a:picLocks noChangeAspect="1"/>
          </p:cNvPicPr>
          <p:nvPr/>
        </p:nvPicPr>
        <p:blipFill>
          <a:blip r:embed="rId4"/>
          <a:stretch>
            <a:fillRect/>
          </a:stretch>
        </p:blipFill>
        <p:spPr>
          <a:xfrm>
            <a:off x="7242464" y="2703907"/>
            <a:ext cx="2734057" cy="409632"/>
          </a:xfrm>
          <a:prstGeom prst="rect">
            <a:avLst/>
          </a:prstGeom>
        </p:spPr>
      </p:pic>
      <p:sp>
        <p:nvSpPr>
          <p:cNvPr id="9" name="CaixaDeTexto 8"/>
          <p:cNvSpPr txBox="1"/>
          <p:nvPr/>
        </p:nvSpPr>
        <p:spPr>
          <a:xfrm>
            <a:off x="259200" y="1165860"/>
            <a:ext cx="6858000" cy="3436620"/>
          </a:xfrm>
          <a:prstGeom prst="rect">
            <a:avLst/>
          </a:prstGeom>
          <a:noFill/>
        </p:spPr>
        <p:txBody>
          <a:bodyPr wrap="non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dirty="0">
                <a:solidFill>
                  <a:srgbClr val="000000"/>
                </a:solidFill>
              </a:rPr>
              <a:t>A forma mais simples de se trabalhar com o </a:t>
            </a:r>
            <a:r>
              <a:rPr lang="pt-BR" kern="0" dirty="0" err="1">
                <a:solidFill>
                  <a:srgbClr val="000000"/>
                </a:solidFill>
              </a:rPr>
              <a:t>flask</a:t>
            </a:r>
            <a:r>
              <a:rPr lang="pt-BR" kern="0" dirty="0">
                <a:solidFill>
                  <a:srgbClr val="000000"/>
                </a:solidFill>
              </a:rPr>
              <a:t> é criando</a:t>
            </a:r>
            <a:br>
              <a:rPr lang="pt-BR" kern="0" dirty="0">
                <a:solidFill>
                  <a:srgbClr val="000000"/>
                </a:solidFill>
              </a:rPr>
            </a:br>
            <a:r>
              <a:rPr lang="pt-BR" kern="0" dirty="0">
                <a:solidFill>
                  <a:srgbClr val="000000"/>
                </a:solidFill>
              </a:rPr>
              <a:t>funções e utilizando os </a:t>
            </a:r>
            <a:r>
              <a:rPr lang="pt-BR" kern="0" dirty="0" err="1">
                <a:solidFill>
                  <a:srgbClr val="000000"/>
                </a:solidFill>
              </a:rPr>
              <a:t>decorator</a:t>
            </a:r>
            <a:r>
              <a:rPr lang="pt-BR" kern="0" dirty="0">
                <a:solidFill>
                  <a:srgbClr val="000000"/>
                </a:solidFill>
              </a:rPr>
              <a:t> do </a:t>
            </a:r>
            <a:r>
              <a:rPr lang="pt-BR" kern="0" dirty="0" err="1">
                <a:solidFill>
                  <a:srgbClr val="000000"/>
                </a:solidFill>
              </a:rPr>
              <a:t>flask</a:t>
            </a:r>
            <a:r>
              <a:rPr lang="pt-BR" kern="0" dirty="0">
                <a:solidFill>
                  <a:srgbClr val="000000"/>
                </a:solidFill>
              </a:rPr>
              <a:t> para apontar para as</a:t>
            </a:r>
            <a:br>
              <a:rPr lang="pt-BR" kern="0" dirty="0">
                <a:solidFill>
                  <a:srgbClr val="000000"/>
                </a:solidFill>
              </a:rPr>
            </a:br>
            <a:r>
              <a:rPr lang="pt-BR" kern="0" dirty="0">
                <a:solidFill>
                  <a:srgbClr val="000000"/>
                </a:solidFill>
              </a:rPr>
              <a:t>rotas.</a:t>
            </a: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dirty="0">
                <a:solidFill>
                  <a:srgbClr val="000000"/>
                </a:solidFill>
              </a:rPr>
              <a:t>Existem maneiras diferentes de inicializar a aplicação</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Através da aplicação </a:t>
            </a:r>
            <a:r>
              <a:rPr lang="pt-BR" kern="0" dirty="0" err="1">
                <a:solidFill>
                  <a:srgbClr val="000000"/>
                </a:solidFill>
              </a:rPr>
              <a:t>flask</a:t>
            </a:r>
            <a:endParaRPr lang="pt-BR" kern="0" dirty="0">
              <a:solidFill>
                <a:srgbClr val="000000"/>
              </a:solidFill>
            </a:endParaRP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Executando internamente pelo </a:t>
            </a:r>
            <a:r>
              <a:rPr lang="pt-BR" kern="0" dirty="0" err="1">
                <a:solidFill>
                  <a:srgbClr val="000000"/>
                </a:solidFill>
              </a:rPr>
              <a:t>python</a:t>
            </a:r>
            <a:endParaRPr lang="pt-BR" kern="0" dirty="0">
              <a:solidFill>
                <a:srgbClr val="000000"/>
              </a:solidFill>
            </a:endParaRPr>
          </a:p>
          <a:p>
            <a:pPr marL="285750"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O </a:t>
            </a:r>
            <a:r>
              <a:rPr lang="pt-BR" kern="0" dirty="0" err="1">
                <a:solidFill>
                  <a:srgbClr val="000000"/>
                </a:solidFill>
              </a:rPr>
              <a:t>Flask</a:t>
            </a:r>
            <a:r>
              <a:rPr lang="pt-BR" kern="0" dirty="0">
                <a:solidFill>
                  <a:srgbClr val="000000"/>
                </a:solidFill>
              </a:rPr>
              <a:t> fornece um WSGI para </a:t>
            </a:r>
            <a:r>
              <a:rPr lang="pt-BR" b="1" kern="0" dirty="0">
                <a:solidFill>
                  <a:srgbClr val="000000"/>
                </a:solidFill>
              </a:rPr>
              <a:t>desenvolvimento</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O modo debug tem alguns facilitadores, reiniciar a aplicação</a:t>
            </a:r>
            <a:br>
              <a:rPr lang="pt-BR" kern="0" dirty="0">
                <a:solidFill>
                  <a:srgbClr val="000000"/>
                </a:solidFill>
              </a:rPr>
            </a:br>
            <a:r>
              <a:rPr lang="pt-BR" kern="0" dirty="0">
                <a:solidFill>
                  <a:srgbClr val="000000"/>
                </a:solidFill>
              </a:rPr>
              <a:t>toda vez que haver uma modificação e mostrar erros caso</a:t>
            </a:r>
            <a:br>
              <a:rPr lang="pt-BR" kern="0" dirty="0">
                <a:solidFill>
                  <a:srgbClr val="000000"/>
                </a:solidFill>
              </a:rPr>
            </a:br>
            <a:r>
              <a:rPr lang="pt-BR" kern="0" dirty="0">
                <a:solidFill>
                  <a:srgbClr val="000000"/>
                </a:solidFill>
              </a:rPr>
              <a:t>ocorram diretamente pelo browser.</a:t>
            </a:r>
          </a:p>
        </p:txBody>
      </p:sp>
      <p:pic>
        <p:nvPicPr>
          <p:cNvPr id="11" name="Imagem 10"/>
          <p:cNvPicPr>
            <a:picLocks noChangeAspect="1"/>
          </p:cNvPicPr>
          <p:nvPr/>
        </p:nvPicPr>
        <p:blipFill>
          <a:blip r:embed="rId5"/>
          <a:stretch>
            <a:fillRect/>
          </a:stretch>
        </p:blipFill>
        <p:spPr>
          <a:xfrm>
            <a:off x="7242464" y="3502339"/>
            <a:ext cx="3648584" cy="257211"/>
          </a:xfrm>
          <a:prstGeom prst="rect">
            <a:avLst/>
          </a:prstGeom>
        </p:spPr>
      </p:pic>
    </p:spTree>
    <p:extLst>
      <p:ext uri="{BB962C8B-B14F-4D97-AF65-F5344CB8AC3E}">
        <p14:creationId xmlns:p14="http://schemas.microsoft.com/office/powerpoint/2010/main" val="2612914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Flask - </a:t>
            </a:r>
            <a:r>
              <a:rPr lang="en-US" dirty="0" err="1"/>
              <a:t>rotas</a:t>
            </a:r>
            <a:endParaRPr lang="en-US" dirty="0"/>
          </a:p>
        </p:txBody>
      </p:sp>
      <p:sp>
        <p:nvSpPr>
          <p:cNvPr id="3" name="Espaço Reservado para Texto 2"/>
          <p:cNvSpPr>
            <a:spLocks noGrp="1"/>
          </p:cNvSpPr>
          <p:nvPr>
            <p:ph type="body" sz="quarter" idx="15"/>
          </p:nvPr>
        </p:nvSpPr>
        <p:spPr/>
        <p:txBody>
          <a:bodyPr/>
          <a:lstStyle/>
          <a:p>
            <a:r>
              <a:rPr lang="en-US" dirty="0" err="1"/>
              <a:t>Inferência</a:t>
            </a:r>
            <a:endParaRPr lang="en-US" dirty="0"/>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39</a:t>
            </a:fld>
            <a:endParaRPr lang="en-US" noProof="1"/>
          </a:p>
        </p:txBody>
      </p:sp>
      <p:pic>
        <p:nvPicPr>
          <p:cNvPr id="7" name="Espaço Reservado para Conteúdo 6"/>
          <p:cNvPicPr>
            <a:picLocks noGrp="1" noChangeAspect="1"/>
          </p:cNvPicPr>
          <p:nvPr>
            <p:ph sz="quarter" idx="1"/>
          </p:nvPr>
        </p:nvPicPr>
        <p:blipFill>
          <a:blip r:embed="rId2"/>
          <a:stretch>
            <a:fillRect/>
          </a:stretch>
        </p:blipFill>
        <p:spPr>
          <a:xfrm>
            <a:off x="7573619" y="2394376"/>
            <a:ext cx="2648320" cy="1876687"/>
          </a:xfrm>
          <a:prstGeom prst="rect">
            <a:avLst/>
          </a:prstGeom>
        </p:spPr>
      </p:pic>
      <p:pic>
        <p:nvPicPr>
          <p:cNvPr id="8" name="Imagem 7"/>
          <p:cNvPicPr>
            <a:picLocks noChangeAspect="1"/>
          </p:cNvPicPr>
          <p:nvPr/>
        </p:nvPicPr>
        <p:blipFill>
          <a:blip r:embed="rId3"/>
          <a:stretch>
            <a:fillRect/>
          </a:stretch>
        </p:blipFill>
        <p:spPr>
          <a:xfrm>
            <a:off x="7865926" y="360118"/>
            <a:ext cx="1943371" cy="1228896"/>
          </a:xfrm>
          <a:prstGeom prst="rect">
            <a:avLst/>
          </a:prstGeom>
        </p:spPr>
      </p:pic>
      <p:sp>
        <p:nvSpPr>
          <p:cNvPr id="9" name="CaixaDeTexto 8"/>
          <p:cNvSpPr txBox="1"/>
          <p:nvPr/>
        </p:nvSpPr>
        <p:spPr>
          <a:xfrm>
            <a:off x="266700" y="1235100"/>
            <a:ext cx="7230719" cy="3657600"/>
          </a:xfrm>
          <a:prstGeom prst="rect">
            <a:avLst/>
          </a:prstGeom>
          <a:noFill/>
        </p:spPr>
        <p:txBody>
          <a:bodyPr wrap="non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pt-BR" sz="1800" b="0" i="0" u="none" strike="noStrike" kern="0" cap="none" spc="0" normalizeH="0" baseline="0" dirty="0">
                <a:ln>
                  <a:noFill/>
                </a:ln>
                <a:solidFill>
                  <a:srgbClr val="000000"/>
                </a:solidFill>
                <a:effectLst/>
                <a:uLnTx/>
                <a:uFillTx/>
              </a:rPr>
              <a:t>Ao instanciar o objeto da classe </a:t>
            </a:r>
            <a:r>
              <a:rPr kumimoji="0" lang="pt-BR" sz="1800" b="0" i="0" u="none" strike="noStrike" kern="0" cap="none" spc="0" normalizeH="0" baseline="0" dirty="0" err="1">
                <a:ln>
                  <a:noFill/>
                </a:ln>
                <a:solidFill>
                  <a:srgbClr val="000000"/>
                </a:solidFill>
                <a:effectLst/>
                <a:uLnTx/>
                <a:uFillTx/>
              </a:rPr>
              <a:t>Flask</a:t>
            </a:r>
            <a:r>
              <a:rPr kumimoji="0" lang="pt-BR" sz="1800" b="0" i="0" u="none" strike="noStrike" kern="0" cap="none" spc="0" normalizeH="0" dirty="0">
                <a:ln>
                  <a:noFill/>
                </a:ln>
                <a:solidFill>
                  <a:srgbClr val="000000"/>
                </a:solidFill>
                <a:effectLst/>
                <a:uLnTx/>
                <a:uFillTx/>
              </a:rPr>
              <a:t> é possível utilizar o método</a:t>
            </a:r>
            <a:br>
              <a:rPr kumimoji="0" lang="pt-BR" sz="1800" b="0" i="0" u="none" strike="noStrike" kern="0" cap="none" spc="0" normalizeH="0" dirty="0">
                <a:ln>
                  <a:noFill/>
                </a:ln>
                <a:solidFill>
                  <a:srgbClr val="000000"/>
                </a:solidFill>
                <a:effectLst/>
                <a:uLnTx/>
                <a:uFillTx/>
              </a:rPr>
            </a:br>
            <a:r>
              <a:rPr kumimoji="0" lang="pt-BR" sz="1800" b="0" i="0" u="none" strike="noStrike" kern="0" cap="none" spc="0" normalizeH="0" dirty="0" err="1">
                <a:ln>
                  <a:noFill/>
                </a:ln>
                <a:solidFill>
                  <a:srgbClr val="000000"/>
                </a:solidFill>
                <a:effectLst/>
                <a:uLnTx/>
                <a:uFillTx/>
              </a:rPr>
              <a:t>route</a:t>
            </a:r>
            <a:r>
              <a:rPr kumimoji="0" lang="pt-BR" sz="1800" b="0" i="0" u="none" strike="noStrike" kern="0" cap="none" spc="0" normalizeH="0" dirty="0">
                <a:ln>
                  <a:noFill/>
                </a:ln>
                <a:solidFill>
                  <a:srgbClr val="000000"/>
                </a:solidFill>
                <a:effectLst/>
                <a:uLnTx/>
                <a:uFillTx/>
              </a:rPr>
              <a:t> como </a:t>
            </a:r>
            <a:r>
              <a:rPr kumimoji="0" lang="pt-BR" sz="1800" b="0" i="0" u="none" strike="noStrike" kern="0" cap="none" spc="0" normalizeH="0" dirty="0" err="1">
                <a:ln>
                  <a:noFill/>
                </a:ln>
                <a:solidFill>
                  <a:srgbClr val="000000"/>
                </a:solidFill>
                <a:effectLst/>
                <a:uLnTx/>
                <a:uFillTx/>
              </a:rPr>
              <a:t>decorator</a:t>
            </a:r>
            <a:r>
              <a:rPr kumimoji="0" lang="pt-BR" sz="1800" b="0" i="0" u="none" strike="noStrike" kern="0" cap="none" spc="0" normalizeH="0" dirty="0">
                <a:ln>
                  <a:noFill/>
                </a:ln>
                <a:solidFill>
                  <a:srgbClr val="000000"/>
                </a:solidFill>
                <a:effectLst/>
                <a:uLnTx/>
                <a:uFillTx/>
              </a:rPr>
              <a:t> em outras funções para apontar uma rota.</a:t>
            </a: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noProof="0" dirty="0">
                <a:solidFill>
                  <a:srgbClr val="000000"/>
                </a:solidFill>
              </a:rPr>
              <a:t>Uma das maneiras de enviar parâmetros para o servidor é através</a:t>
            </a:r>
            <a:br>
              <a:rPr lang="pt-BR" kern="0" noProof="0" dirty="0">
                <a:solidFill>
                  <a:srgbClr val="000000"/>
                </a:solidFill>
              </a:rPr>
            </a:br>
            <a:r>
              <a:rPr lang="pt-BR" kern="0" noProof="0" dirty="0">
                <a:solidFill>
                  <a:srgbClr val="000000"/>
                </a:solidFill>
              </a:rPr>
              <a:t>da </a:t>
            </a:r>
            <a:r>
              <a:rPr lang="pt-BR" kern="0" noProof="0" dirty="0" err="1">
                <a:solidFill>
                  <a:srgbClr val="000000"/>
                </a:solidFill>
              </a:rPr>
              <a:t>url</a:t>
            </a:r>
            <a:r>
              <a:rPr lang="pt-BR" kern="0" noProof="0" dirty="0">
                <a:solidFill>
                  <a:srgbClr val="000000"/>
                </a:solidFill>
              </a:rPr>
              <a:t> utilizando o padrão &lt;&gt;.</a:t>
            </a: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pt-BR" sz="1800" b="0" i="0" u="none" strike="noStrike" kern="0" cap="none" spc="0" normalizeH="0" dirty="0">
                <a:ln>
                  <a:noFill/>
                </a:ln>
                <a:solidFill>
                  <a:srgbClr val="000000"/>
                </a:solidFill>
                <a:effectLst/>
                <a:uLnTx/>
                <a:uFillTx/>
              </a:rPr>
              <a:t>Ao utilizar &lt;&gt; para enviar um parâmetro também é possível </a:t>
            </a:r>
            <a:br>
              <a:rPr kumimoji="0" lang="pt-BR" sz="1800" b="0" i="0" u="none" strike="noStrike" kern="0" cap="none" spc="0" normalizeH="0" dirty="0">
                <a:ln>
                  <a:noFill/>
                </a:ln>
                <a:solidFill>
                  <a:srgbClr val="000000"/>
                </a:solidFill>
                <a:effectLst/>
                <a:uLnTx/>
                <a:uFillTx/>
              </a:rPr>
            </a:br>
            <a:r>
              <a:rPr kumimoji="0" lang="pt-BR" sz="1800" b="0" i="0" u="none" strike="noStrike" kern="0" cap="none" spc="0" normalizeH="0" dirty="0">
                <a:ln>
                  <a:noFill/>
                </a:ln>
                <a:solidFill>
                  <a:srgbClr val="000000"/>
                </a:solidFill>
                <a:effectLst/>
                <a:uLnTx/>
                <a:uFillTx/>
              </a:rPr>
              <a:t>configurar o tipo de parâmetro esperado.</a:t>
            </a:r>
            <a:br>
              <a:rPr kumimoji="0" lang="en-US" sz="1800" b="0" i="0" u="none" strike="noStrike" kern="0" cap="none" spc="0" normalizeH="0" noProof="0" dirty="0">
                <a:ln>
                  <a:noFill/>
                </a:ln>
                <a:solidFill>
                  <a:srgbClr val="000000"/>
                </a:solidFill>
                <a:effectLst/>
                <a:uLnTx/>
                <a:uFillTx/>
              </a:rPr>
            </a:br>
            <a:endParaRPr kumimoji="0" lang="en-US" sz="1800" b="0" i="0" u="none" strike="noStrike" kern="0" cap="none" spc="0" normalizeH="0" baseline="0" noProof="0" dirty="0">
              <a:ln>
                <a:noFill/>
              </a:ln>
              <a:solidFill>
                <a:srgbClr val="000000"/>
              </a:solidFill>
              <a:effectLst/>
              <a:uLnTx/>
              <a:uFillTx/>
            </a:endParaRPr>
          </a:p>
        </p:txBody>
      </p:sp>
      <p:graphicFrame>
        <p:nvGraphicFramePr>
          <p:cNvPr id="10" name="Tabela 9"/>
          <p:cNvGraphicFramePr>
            <a:graphicFrameLocks noGrp="1"/>
          </p:cNvGraphicFramePr>
          <p:nvPr>
            <p:extLst>
              <p:ext uri="{D42A27DB-BD31-4B8C-83A1-F6EECF244321}">
                <p14:modId xmlns:p14="http://schemas.microsoft.com/office/powerpoint/2010/main" val="1367220974"/>
              </p:ext>
            </p:extLst>
          </p:nvPr>
        </p:nvGraphicFramePr>
        <p:xfrm>
          <a:off x="418465" y="3262200"/>
          <a:ext cx="6492876" cy="2194560"/>
        </p:xfrm>
        <a:graphic>
          <a:graphicData uri="http://schemas.openxmlformats.org/drawingml/2006/table">
            <a:tbl>
              <a:tblPr firstRow="1" bandRow="1">
                <a:tableStyleId>{5C22544A-7EE6-4342-B048-85BDC9FD1C3A}</a:tableStyleId>
              </a:tblPr>
              <a:tblGrid>
                <a:gridCol w="1509395">
                  <a:extLst>
                    <a:ext uri="{9D8B030D-6E8A-4147-A177-3AD203B41FA5}">
                      <a16:colId xmlns:a16="http://schemas.microsoft.com/office/drawing/2014/main" val="3233938656"/>
                    </a:ext>
                  </a:extLst>
                </a:gridCol>
                <a:gridCol w="4983481">
                  <a:extLst>
                    <a:ext uri="{9D8B030D-6E8A-4147-A177-3AD203B41FA5}">
                      <a16:colId xmlns:a16="http://schemas.microsoft.com/office/drawing/2014/main" val="3136425844"/>
                    </a:ext>
                  </a:extLst>
                </a:gridCol>
              </a:tblGrid>
              <a:tr h="349261">
                <a:tc>
                  <a:txBody>
                    <a:bodyPr/>
                    <a:lstStyle/>
                    <a:p>
                      <a:r>
                        <a:rPr lang="pt-BR" noProof="0" dirty="0"/>
                        <a:t>Tipo</a:t>
                      </a:r>
                    </a:p>
                  </a:txBody>
                  <a:tcPr/>
                </a:tc>
                <a:tc>
                  <a:txBody>
                    <a:bodyPr/>
                    <a:lstStyle/>
                    <a:p>
                      <a:r>
                        <a:rPr lang="pt-BR" noProof="0" dirty="0"/>
                        <a:t>uso</a:t>
                      </a:r>
                    </a:p>
                  </a:txBody>
                  <a:tcPr/>
                </a:tc>
                <a:extLst>
                  <a:ext uri="{0D108BD9-81ED-4DB2-BD59-A6C34878D82A}">
                    <a16:rowId xmlns:a16="http://schemas.microsoft.com/office/drawing/2014/main" val="2953268066"/>
                  </a:ext>
                </a:extLst>
              </a:tr>
              <a:tr h="349261">
                <a:tc>
                  <a:txBody>
                    <a:bodyPr/>
                    <a:lstStyle/>
                    <a:p>
                      <a:r>
                        <a:rPr lang="pt-BR" noProof="0" dirty="0" err="1"/>
                        <a:t>string</a:t>
                      </a:r>
                      <a:endParaRPr lang="pt-BR" noProof="0" dirty="0"/>
                    </a:p>
                  </a:txBody>
                  <a:tcPr/>
                </a:tc>
                <a:tc>
                  <a:txBody>
                    <a:bodyPr/>
                    <a:lstStyle/>
                    <a:p>
                      <a:r>
                        <a:rPr lang="pt-BR" sz="1800" noProof="0" dirty="0"/>
                        <a:t>Qualquer texto excluindo o uso de “/”</a:t>
                      </a:r>
                    </a:p>
                  </a:txBody>
                  <a:tcPr/>
                </a:tc>
                <a:extLst>
                  <a:ext uri="{0D108BD9-81ED-4DB2-BD59-A6C34878D82A}">
                    <a16:rowId xmlns:a16="http://schemas.microsoft.com/office/drawing/2014/main" val="4265420195"/>
                  </a:ext>
                </a:extLst>
              </a:tr>
              <a:tr h="349261">
                <a:tc>
                  <a:txBody>
                    <a:bodyPr/>
                    <a:lstStyle/>
                    <a:p>
                      <a:r>
                        <a:rPr lang="pt-BR" noProof="0" dirty="0" err="1"/>
                        <a:t>int</a:t>
                      </a:r>
                      <a:endParaRPr lang="pt-BR" noProof="0" dirty="0"/>
                    </a:p>
                  </a:txBody>
                  <a:tcPr/>
                </a:tc>
                <a:tc>
                  <a:txBody>
                    <a:bodyPr/>
                    <a:lstStyle/>
                    <a:p>
                      <a:r>
                        <a:rPr lang="pt-BR" noProof="0" dirty="0"/>
                        <a:t>Números positivos do tipo inteiro</a:t>
                      </a:r>
                    </a:p>
                  </a:txBody>
                  <a:tcPr/>
                </a:tc>
                <a:extLst>
                  <a:ext uri="{0D108BD9-81ED-4DB2-BD59-A6C34878D82A}">
                    <a16:rowId xmlns:a16="http://schemas.microsoft.com/office/drawing/2014/main" val="1023206340"/>
                  </a:ext>
                </a:extLst>
              </a:tr>
              <a:tr h="349261">
                <a:tc>
                  <a:txBody>
                    <a:bodyPr/>
                    <a:lstStyle/>
                    <a:p>
                      <a:r>
                        <a:rPr lang="pt-BR" noProof="0" dirty="0" err="1"/>
                        <a:t>float</a:t>
                      </a:r>
                      <a:endParaRPr lang="pt-BR" noProof="0" dirty="0"/>
                    </a:p>
                  </a:txBody>
                  <a:tcPr/>
                </a:tc>
                <a:tc>
                  <a:txBody>
                    <a:bodyPr/>
                    <a:lstStyle/>
                    <a:p>
                      <a:r>
                        <a:rPr lang="pt-BR" noProof="0" dirty="0"/>
                        <a:t>Números positivos do tipo </a:t>
                      </a:r>
                      <a:r>
                        <a:rPr lang="pt-BR" noProof="0" dirty="0" err="1"/>
                        <a:t>float</a:t>
                      </a:r>
                      <a:endParaRPr lang="pt-BR" noProof="0" dirty="0"/>
                    </a:p>
                  </a:txBody>
                  <a:tcPr/>
                </a:tc>
                <a:extLst>
                  <a:ext uri="{0D108BD9-81ED-4DB2-BD59-A6C34878D82A}">
                    <a16:rowId xmlns:a16="http://schemas.microsoft.com/office/drawing/2014/main" val="1851256431"/>
                  </a:ext>
                </a:extLst>
              </a:tr>
              <a:tr h="349261">
                <a:tc>
                  <a:txBody>
                    <a:bodyPr/>
                    <a:lstStyle/>
                    <a:p>
                      <a:r>
                        <a:rPr lang="pt-BR" noProof="0" dirty="0"/>
                        <a:t>path</a:t>
                      </a:r>
                    </a:p>
                  </a:txBody>
                  <a:tcPr/>
                </a:tc>
                <a:tc>
                  <a:txBody>
                    <a:bodyPr/>
                    <a:lstStyle/>
                    <a:p>
                      <a:r>
                        <a:rPr lang="pt-BR" noProof="0" dirty="0"/>
                        <a:t>Qualquer texto incluindo o uso de “/”</a:t>
                      </a:r>
                    </a:p>
                  </a:txBody>
                  <a:tcPr/>
                </a:tc>
                <a:extLst>
                  <a:ext uri="{0D108BD9-81ED-4DB2-BD59-A6C34878D82A}">
                    <a16:rowId xmlns:a16="http://schemas.microsoft.com/office/drawing/2014/main" val="3528060266"/>
                  </a:ext>
                </a:extLst>
              </a:tr>
              <a:tr h="349261">
                <a:tc>
                  <a:txBody>
                    <a:bodyPr/>
                    <a:lstStyle/>
                    <a:p>
                      <a:r>
                        <a:rPr lang="pt-BR" noProof="0" dirty="0" err="1"/>
                        <a:t>uuid</a:t>
                      </a:r>
                      <a:endParaRPr lang="pt-BR" noProof="0" dirty="0"/>
                    </a:p>
                  </a:txBody>
                  <a:tcPr/>
                </a:tc>
                <a:tc>
                  <a:txBody>
                    <a:bodyPr/>
                    <a:lstStyle/>
                    <a:p>
                      <a:r>
                        <a:rPr lang="pt-BR" noProof="0" dirty="0"/>
                        <a:t>Identificador</a:t>
                      </a:r>
                      <a:r>
                        <a:rPr lang="pt-BR" baseline="0" noProof="0" dirty="0"/>
                        <a:t> único </a:t>
                      </a:r>
                      <a:r>
                        <a:rPr lang="pt-BR" baseline="0" noProof="0" dirty="0" err="1"/>
                        <a:t>universalo</a:t>
                      </a:r>
                      <a:endParaRPr lang="pt-BR" noProof="0" dirty="0"/>
                    </a:p>
                  </a:txBody>
                  <a:tcPr/>
                </a:tc>
                <a:extLst>
                  <a:ext uri="{0D108BD9-81ED-4DB2-BD59-A6C34878D82A}">
                    <a16:rowId xmlns:a16="http://schemas.microsoft.com/office/drawing/2014/main" val="2560400302"/>
                  </a:ext>
                </a:extLst>
              </a:tr>
            </a:tbl>
          </a:graphicData>
        </a:graphic>
      </p:graphicFrame>
    </p:spTree>
    <p:extLst>
      <p:ext uri="{BB962C8B-B14F-4D97-AF65-F5344CB8AC3E}">
        <p14:creationId xmlns:p14="http://schemas.microsoft.com/office/powerpoint/2010/main" val="1158458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5"/>
          </p:nvPr>
        </p:nvSpPr>
        <p:spPr/>
        <p:txBody>
          <a:bodyPr/>
          <a:lstStyle/>
          <a:p>
            <a:r>
              <a:rPr lang="pt-BR" noProof="0" dirty="0"/>
              <a:t>Métricas de Desempenho</a:t>
            </a:r>
          </a:p>
        </p:txBody>
      </p:sp>
      <p:sp>
        <p:nvSpPr>
          <p:cNvPr id="2" name="Espaço Reservado para Número de Slide 1"/>
          <p:cNvSpPr>
            <a:spLocks noGrp="1"/>
          </p:cNvSpPr>
          <p:nvPr>
            <p:ph type="sldNum" sz="quarter" idx="12"/>
          </p:nvPr>
        </p:nvSpPr>
        <p:spPr/>
        <p:txBody>
          <a:bodyPr/>
          <a:lstStyle/>
          <a:p>
            <a:fld id="{4898AEC0-503E-4FA4-859C-D0F72D6E3F79}" type="slidenum">
              <a:rPr lang="de-DE" smtClean="0"/>
              <a:pPr/>
              <a:t>4</a:t>
            </a:fld>
            <a:endParaRPr lang="de-DE"/>
          </a:p>
        </p:txBody>
      </p:sp>
      <mc:AlternateContent xmlns:mc="http://schemas.openxmlformats.org/markup-compatibility/2006" xmlns:a14="http://schemas.microsoft.com/office/drawing/2010/main">
        <mc:Choice Requires="a14">
          <p:sp>
            <p:nvSpPr>
              <p:cNvPr id="6" name="CaixaDeTexto 5"/>
              <p:cNvSpPr txBox="1"/>
              <p:nvPr/>
            </p:nvSpPr>
            <p:spPr>
              <a:xfrm>
                <a:off x="376518" y="1721224"/>
                <a:ext cx="10117078" cy="596412"/>
              </a:xfrm>
              <a:prstGeom prst="rect">
                <a:avLst/>
              </a:prstGeom>
              <a:noFill/>
            </p:spPr>
            <p:txBody>
              <a:bodyPr wrap="square" lIns="0" tIns="0" rIns="0" bIns="0" rtlCol="0">
                <a:noAutofit/>
              </a:bodyPr>
              <a:lstStyle/>
              <a:p>
                <a:pPr marL="696887" lvl="1" indent="-285750" fontAlgn="auto">
                  <a:lnSpc>
                    <a:spcPts val="2300"/>
                  </a:lnSpc>
                  <a:spcBef>
                    <a:spcPts val="500"/>
                  </a:spcBef>
                  <a:spcAft>
                    <a:spcPts val="0"/>
                  </a:spcAft>
                  <a:buFont typeface="Arial" panose="020B0604020202020204" pitchFamily="34" charset="0"/>
                  <a:buChar char="•"/>
                </a:pPr>
                <a:r>
                  <a:rPr lang="pt-BR" b="1" kern="0" dirty="0">
                    <a:solidFill>
                      <a:srgbClr val="000000"/>
                    </a:solidFill>
                  </a:rPr>
                  <a:t>R² </a:t>
                </a:r>
                <a:r>
                  <a:rPr lang="pt-BR" kern="0" dirty="0">
                    <a:solidFill>
                      <a:srgbClr val="000000"/>
                    </a:solidFill>
                  </a:rPr>
                  <a:t>(coeficiente de determinação)</a:t>
                </a:r>
                <a:r>
                  <a:rPr lang="pt-BR" b="1" kern="0" dirty="0">
                    <a:solidFill>
                      <a:srgbClr val="000000"/>
                    </a:solidFill>
                  </a:rPr>
                  <a:t> </a:t>
                </a:r>
                <a:r>
                  <a:rPr lang="pt-BR" kern="0" dirty="0">
                    <a:solidFill>
                      <a:srgbClr val="000000"/>
                    </a:solidFill>
                  </a:rPr>
                  <a:t>mede o grau de variabilidade que uma variável dependente </a:t>
                </a:r>
                <a:br>
                  <a:rPr lang="pt-BR" kern="0" dirty="0">
                    <a:solidFill>
                      <a:srgbClr val="000000"/>
                    </a:solidFill>
                  </a:rPr>
                </a:br>
                <a:r>
                  <a:rPr lang="pt-BR" kern="0" dirty="0">
                    <a:solidFill>
                      <a:srgbClr val="000000"/>
                    </a:solidFill>
                  </a:rPr>
                  <a:t>pode ser explicada pelo modelo. É a medida de ajuste de um modelo estatístico variando de 0 a 1, as vezes também representado por porcentagens.</a:t>
                </a:r>
              </a:p>
              <a:p>
                <a:pPr lvl="2" fontAlgn="auto">
                  <a:lnSpc>
                    <a:spcPts val="2300"/>
                  </a:lnSpc>
                  <a:spcBef>
                    <a:spcPts val="500"/>
                  </a:spcBef>
                  <a:spcAft>
                    <a:spcPts val="0"/>
                  </a:spcAft>
                </a:pPr>
                <a:endParaRPr lang="pt-BR" kern="0" dirty="0">
                  <a:solidFill>
                    <a:srgbClr val="000000"/>
                  </a:solidFill>
                </a:endParaRPr>
              </a:p>
              <a:p>
                <a:pPr lvl="2" fontAlgn="auto">
                  <a:lnSpc>
                    <a:spcPts val="2300"/>
                  </a:lnSpc>
                  <a:spcBef>
                    <a:spcPts val="500"/>
                  </a:spcBef>
                  <a:spcAft>
                    <a:spcPts val="0"/>
                  </a:spcAft>
                </a:pPr>
                <a14:m>
                  <m:oMathPara xmlns:m="http://schemas.openxmlformats.org/officeDocument/2006/math">
                    <m:oMathParaPr>
                      <m:jc m:val="centerGroup"/>
                    </m:oMathParaPr>
                    <m:oMath xmlns:m="http://schemas.openxmlformats.org/officeDocument/2006/math">
                      <m:sSup>
                        <m:sSupPr>
                          <m:ctrlPr>
                            <a:rPr lang="en-US" b="0" i="1" kern="0" smtClean="0">
                              <a:solidFill>
                                <a:srgbClr val="000000"/>
                              </a:solidFill>
                              <a:latin typeface="Cambria Math" panose="02040503050406030204" pitchFamily="18" charset="0"/>
                            </a:rPr>
                          </m:ctrlPr>
                        </m:sSupPr>
                        <m:e>
                          <m:r>
                            <m:rPr>
                              <m:sty m:val="p"/>
                            </m:rPr>
                            <a:rPr lang="en-US" b="0" i="0" kern="0" smtClean="0">
                              <a:solidFill>
                                <a:srgbClr val="000000"/>
                              </a:solidFill>
                              <a:latin typeface="Cambria Math" panose="02040503050406030204" pitchFamily="18" charset="0"/>
                            </a:rPr>
                            <m:t>R</m:t>
                          </m:r>
                        </m:e>
                        <m:sup>
                          <m:r>
                            <a:rPr lang="en-US" b="0" i="0" kern="0" smtClean="0">
                              <a:solidFill>
                                <a:srgbClr val="000000"/>
                              </a:solidFill>
                              <a:latin typeface="Cambria Math" panose="02040503050406030204" pitchFamily="18" charset="0"/>
                            </a:rPr>
                            <m:t>2</m:t>
                          </m:r>
                        </m:sup>
                      </m:sSup>
                      <m:r>
                        <a:rPr lang="en-US" kern="0">
                          <a:solidFill>
                            <a:srgbClr val="000000"/>
                          </a:solidFill>
                          <a:latin typeface="Cambria Math" panose="02040503050406030204" pitchFamily="18" charset="0"/>
                        </a:rPr>
                        <m:t>= </m:t>
                      </m:r>
                      <m:f>
                        <m:fPr>
                          <m:ctrlPr>
                            <a:rPr lang="pt-BR" i="1" kern="0">
                              <a:solidFill>
                                <a:srgbClr val="000000"/>
                              </a:solidFill>
                              <a:latin typeface="Cambria Math" panose="02040503050406030204" pitchFamily="18" charset="0"/>
                            </a:rPr>
                          </m:ctrlPr>
                        </m:fPr>
                        <m:num>
                          <m:nary>
                            <m:naryPr>
                              <m:chr m:val="∑"/>
                              <m:limLoc m:val="subSup"/>
                              <m:supHide m:val="on"/>
                              <m:ctrlPr>
                                <a:rPr lang="pt-BR" i="1" kern="0" smtClean="0">
                                  <a:solidFill>
                                    <a:srgbClr val="000000"/>
                                  </a:solidFill>
                                  <a:latin typeface="Cambria Math" panose="02040503050406030204" pitchFamily="18" charset="0"/>
                                </a:rPr>
                              </m:ctrlPr>
                            </m:naryPr>
                            <m:sub>
                              <m:r>
                                <m:rPr>
                                  <m:brk m:alnAt="9"/>
                                </m:rPr>
                                <a:rPr lang="en-US" b="0" i="1" kern="0" smtClean="0">
                                  <a:solidFill>
                                    <a:srgbClr val="000000"/>
                                  </a:solidFill>
                                  <a:latin typeface="Cambria Math" panose="02040503050406030204" pitchFamily="18" charset="0"/>
                                </a:rPr>
                                <m:t>𝑖</m:t>
                              </m:r>
                            </m:sub>
                            <m:sup/>
                            <m:e>
                              <m:d>
                                <m:dPr>
                                  <m:ctrlPr>
                                    <a:rPr lang="en-US" b="0" i="1" kern="0" smtClean="0">
                                      <a:solidFill>
                                        <a:srgbClr val="000000"/>
                                      </a:solidFill>
                                      <a:latin typeface="Cambria Math" panose="02040503050406030204" pitchFamily="18" charset="0"/>
                                    </a:rPr>
                                  </m:ctrlPr>
                                </m:dPr>
                                <m:e>
                                  <m:sSub>
                                    <m:sSubPr>
                                      <m:ctrlPr>
                                        <a:rPr lang="en-US" b="0" i="1" kern="0" smtClean="0">
                                          <a:solidFill>
                                            <a:srgbClr val="000000"/>
                                          </a:solidFill>
                                          <a:latin typeface="Cambria Math" panose="02040503050406030204" pitchFamily="18" charset="0"/>
                                        </a:rPr>
                                      </m:ctrlPr>
                                    </m:sSubPr>
                                    <m:e>
                                      <m:r>
                                        <a:rPr lang="en-US" b="0" i="1" kern="0" smtClean="0">
                                          <a:solidFill>
                                            <a:srgbClr val="000000"/>
                                          </a:solidFill>
                                          <a:latin typeface="Cambria Math" panose="02040503050406030204" pitchFamily="18" charset="0"/>
                                        </a:rPr>
                                        <m:t>𝑦</m:t>
                                      </m:r>
                                    </m:e>
                                    <m:sub>
                                      <m:r>
                                        <a:rPr lang="en-US" b="0" i="1" kern="0" smtClean="0">
                                          <a:solidFill>
                                            <a:srgbClr val="000000"/>
                                          </a:solidFill>
                                          <a:latin typeface="Cambria Math" panose="02040503050406030204" pitchFamily="18" charset="0"/>
                                        </a:rPr>
                                        <m:t>𝑖</m:t>
                                      </m:r>
                                    </m:sub>
                                  </m:sSub>
                                  <m:r>
                                    <a:rPr lang="en-US" b="0" i="1" kern="0" smtClean="0">
                                      <a:solidFill>
                                        <a:srgbClr val="000000"/>
                                      </a:solidFill>
                                      <a:latin typeface="Cambria Math" panose="02040503050406030204" pitchFamily="18" charset="0"/>
                                    </a:rPr>
                                    <m:t> −</m:t>
                                  </m:r>
                                  <m:sSub>
                                    <m:sSubPr>
                                      <m:ctrlPr>
                                        <a:rPr lang="en-US" i="1" kern="0" smtClean="0">
                                          <a:solidFill>
                                            <a:srgbClr val="000000"/>
                                          </a:solidFill>
                                          <a:latin typeface="Cambria Math" panose="02040503050406030204" pitchFamily="18" charset="0"/>
                                        </a:rPr>
                                      </m:ctrlPr>
                                    </m:sSubPr>
                                    <m:e>
                                      <m:acc>
                                        <m:accPr>
                                          <m:chr m:val="̂"/>
                                          <m:ctrlPr>
                                            <a:rPr lang="en-US" i="1" kern="0">
                                              <a:solidFill>
                                                <a:srgbClr val="000000"/>
                                              </a:solidFill>
                                              <a:latin typeface="Cambria Math" panose="02040503050406030204" pitchFamily="18" charset="0"/>
                                            </a:rPr>
                                          </m:ctrlPr>
                                        </m:accPr>
                                        <m:e>
                                          <m:r>
                                            <a:rPr lang="en-US" i="1" kern="0">
                                              <a:solidFill>
                                                <a:srgbClr val="000000"/>
                                              </a:solidFill>
                                              <a:latin typeface="Cambria Math" panose="02040503050406030204" pitchFamily="18" charset="0"/>
                                            </a:rPr>
                                            <m:t>𝑦</m:t>
                                          </m:r>
                                        </m:e>
                                      </m:acc>
                                    </m:e>
                                    <m:sub>
                                      <m:r>
                                        <a:rPr lang="en-US" i="1" kern="0">
                                          <a:solidFill>
                                            <a:srgbClr val="000000"/>
                                          </a:solidFill>
                                          <a:latin typeface="Cambria Math" panose="02040503050406030204" pitchFamily="18" charset="0"/>
                                        </a:rPr>
                                        <m:t>𝑖</m:t>
                                      </m:r>
                                    </m:sub>
                                  </m:sSub>
                                </m:e>
                              </m:d>
                            </m:e>
                          </m:nary>
                        </m:num>
                        <m:den>
                          <m:nary>
                            <m:naryPr>
                              <m:chr m:val="∑"/>
                              <m:limLoc m:val="subSup"/>
                              <m:supHide m:val="on"/>
                              <m:ctrlPr>
                                <a:rPr lang="pt-BR" i="1" kern="0">
                                  <a:solidFill>
                                    <a:srgbClr val="000000"/>
                                  </a:solidFill>
                                  <a:latin typeface="Cambria Math" panose="02040503050406030204" pitchFamily="18" charset="0"/>
                                </a:rPr>
                              </m:ctrlPr>
                            </m:naryPr>
                            <m:sub>
                              <m:r>
                                <m:rPr>
                                  <m:brk m:alnAt="9"/>
                                </m:rPr>
                                <a:rPr lang="en-US" i="1" kern="0">
                                  <a:solidFill>
                                    <a:srgbClr val="000000"/>
                                  </a:solidFill>
                                  <a:latin typeface="Cambria Math" panose="02040503050406030204" pitchFamily="18" charset="0"/>
                                </a:rPr>
                                <m:t>𝑖</m:t>
                              </m:r>
                            </m:sub>
                            <m:sup/>
                            <m:e>
                              <m:d>
                                <m:dPr>
                                  <m:ctrlPr>
                                    <a:rPr lang="en-US" i="1" kern="0">
                                      <a:solidFill>
                                        <a:srgbClr val="000000"/>
                                      </a:solidFill>
                                      <a:latin typeface="Cambria Math" panose="02040503050406030204" pitchFamily="18" charset="0"/>
                                    </a:rPr>
                                  </m:ctrlPr>
                                </m:dPr>
                                <m:e>
                                  <m:sSub>
                                    <m:sSubPr>
                                      <m:ctrlPr>
                                        <a:rPr lang="en-US" i="1" kern="0">
                                          <a:solidFill>
                                            <a:srgbClr val="000000"/>
                                          </a:solidFill>
                                          <a:latin typeface="Cambria Math" panose="02040503050406030204" pitchFamily="18" charset="0"/>
                                        </a:rPr>
                                      </m:ctrlPr>
                                    </m:sSubPr>
                                    <m:e>
                                      <m:r>
                                        <a:rPr lang="en-US" i="1" kern="0">
                                          <a:solidFill>
                                            <a:srgbClr val="000000"/>
                                          </a:solidFill>
                                          <a:latin typeface="Cambria Math" panose="02040503050406030204" pitchFamily="18" charset="0"/>
                                        </a:rPr>
                                        <m:t>𝑦</m:t>
                                      </m:r>
                                    </m:e>
                                    <m:sub>
                                      <m:r>
                                        <a:rPr lang="en-US" i="1" kern="0">
                                          <a:solidFill>
                                            <a:srgbClr val="000000"/>
                                          </a:solidFill>
                                          <a:latin typeface="Cambria Math" panose="02040503050406030204" pitchFamily="18" charset="0"/>
                                        </a:rPr>
                                        <m:t>𝑖</m:t>
                                      </m:r>
                                    </m:sub>
                                  </m:sSub>
                                  <m:r>
                                    <a:rPr lang="en-US" i="1" kern="0">
                                      <a:solidFill>
                                        <a:srgbClr val="000000"/>
                                      </a:solidFill>
                                      <a:latin typeface="Cambria Math" panose="02040503050406030204" pitchFamily="18" charset="0"/>
                                    </a:rPr>
                                    <m:t> −</m:t>
                                  </m:r>
                                  <m:sSub>
                                    <m:sSubPr>
                                      <m:ctrlPr>
                                        <a:rPr lang="en-US" i="1" kern="0" smtClean="0">
                                          <a:solidFill>
                                            <a:srgbClr val="000000"/>
                                          </a:solidFill>
                                          <a:latin typeface="Cambria Math" panose="02040503050406030204" pitchFamily="18" charset="0"/>
                                        </a:rPr>
                                      </m:ctrlPr>
                                    </m:sSubPr>
                                    <m:e>
                                      <m:acc>
                                        <m:accPr>
                                          <m:chr m:val="̅"/>
                                          <m:ctrlPr>
                                            <a:rPr lang="en-US" b="0" i="1" kern="0" smtClean="0">
                                              <a:solidFill>
                                                <a:srgbClr val="000000"/>
                                              </a:solidFill>
                                              <a:latin typeface="Cambria Math" panose="02040503050406030204" pitchFamily="18" charset="0"/>
                                            </a:rPr>
                                          </m:ctrlPr>
                                        </m:accPr>
                                        <m:e>
                                          <m:r>
                                            <a:rPr lang="en-US" b="0" i="1" kern="0" smtClean="0">
                                              <a:solidFill>
                                                <a:srgbClr val="000000"/>
                                              </a:solidFill>
                                              <a:latin typeface="Cambria Math" panose="02040503050406030204" pitchFamily="18" charset="0"/>
                                            </a:rPr>
                                            <m:t>𝑦</m:t>
                                          </m:r>
                                        </m:e>
                                      </m:acc>
                                    </m:e>
                                    <m:sub>
                                      <m:r>
                                        <a:rPr lang="en-US" i="1" kern="0">
                                          <a:solidFill>
                                            <a:srgbClr val="000000"/>
                                          </a:solidFill>
                                          <a:latin typeface="Cambria Math" panose="02040503050406030204" pitchFamily="18" charset="0"/>
                                        </a:rPr>
                                        <m:t>𝑖</m:t>
                                      </m:r>
                                    </m:sub>
                                  </m:sSub>
                                </m:e>
                              </m:d>
                            </m:e>
                          </m:nary>
                        </m:den>
                      </m:f>
                      <m:r>
                        <a:rPr lang="en-US" i="1" kern="0">
                          <a:solidFill>
                            <a:srgbClr val="000000"/>
                          </a:solidFill>
                          <a:latin typeface="Cambria Math" panose="02040503050406030204" pitchFamily="18" charset="0"/>
                        </a:rPr>
                        <m:t> </m:t>
                      </m:r>
                    </m:oMath>
                  </m:oMathPara>
                </a14:m>
                <a:endParaRPr lang="en-US" i="0" kern="0" dirty="0">
                  <a:solidFill>
                    <a:srgbClr val="000000"/>
                  </a:solidFill>
                </a:endParaRPr>
              </a:p>
              <a:p>
                <a:pPr lvl="2" fontAlgn="auto">
                  <a:lnSpc>
                    <a:spcPts val="2300"/>
                  </a:lnSpc>
                  <a:spcBef>
                    <a:spcPts val="500"/>
                  </a:spcBef>
                  <a:spcAft>
                    <a:spcPts val="0"/>
                  </a:spcAft>
                </a:pPr>
                <a:endParaRPr lang="pt-BR" kern="0" dirty="0">
                  <a:solidFill>
                    <a:srgbClr val="000000"/>
                  </a:solidFill>
                </a:endParaRPr>
              </a:p>
              <a:p>
                <a:pPr lvl="2" fontAlgn="auto">
                  <a:lnSpc>
                    <a:spcPts val="2300"/>
                  </a:lnSpc>
                  <a:spcBef>
                    <a:spcPts val="500"/>
                  </a:spcBef>
                  <a:spcAft>
                    <a:spcPts val="0"/>
                  </a:spcAft>
                </a:pPr>
                <a:r>
                  <a:rPr lang="pt-BR" kern="0" dirty="0">
                    <a:solidFill>
                      <a:srgbClr val="000000"/>
                    </a:solidFill>
                  </a:rPr>
                  <a:t>	</a:t>
                </a:r>
                <a:r>
                  <a:rPr lang="pt-BR" sz="1600" kern="0" dirty="0">
                    <a:solidFill>
                      <a:srgbClr val="000000"/>
                    </a:solidFill>
                  </a:rPr>
                  <a:t>	onde y,</a:t>
                </a:r>
                <a:r>
                  <a:rPr lang="en-US" sz="1600" kern="0" dirty="0">
                    <a:solidFill>
                      <a:srgbClr val="000000"/>
                    </a:solidFill>
                  </a:rPr>
                  <a:t> </a:t>
                </a:r>
                <a14:m>
                  <m:oMath xmlns:m="http://schemas.openxmlformats.org/officeDocument/2006/math">
                    <m:acc>
                      <m:accPr>
                        <m:chr m:val="̂"/>
                        <m:ctrlPr>
                          <a:rPr lang="en-US" sz="1600" i="1" kern="0">
                            <a:solidFill>
                              <a:srgbClr val="000000"/>
                            </a:solidFill>
                            <a:latin typeface="Cambria Math" panose="02040503050406030204" pitchFamily="18" charset="0"/>
                          </a:rPr>
                        </m:ctrlPr>
                      </m:accPr>
                      <m:e>
                        <m:r>
                          <a:rPr lang="en-US" sz="1600" i="1" kern="0">
                            <a:solidFill>
                              <a:srgbClr val="000000"/>
                            </a:solidFill>
                            <a:latin typeface="Cambria Math" panose="02040503050406030204" pitchFamily="18" charset="0"/>
                          </a:rPr>
                          <m:t>𝑦</m:t>
                        </m:r>
                      </m:e>
                    </m:acc>
                  </m:oMath>
                </a14:m>
                <a:r>
                  <a:rPr lang="pt-BR" sz="1600" kern="0" dirty="0">
                    <a:solidFill>
                      <a:srgbClr val="000000"/>
                    </a:solidFill>
                  </a:rPr>
                  <a:t> , e </a:t>
                </a:r>
                <a14:m>
                  <m:oMath xmlns:m="http://schemas.openxmlformats.org/officeDocument/2006/math">
                    <m:acc>
                      <m:accPr>
                        <m:chr m:val="̅"/>
                        <m:ctrlPr>
                          <a:rPr lang="en-US" sz="1600" i="1" kern="0">
                            <a:solidFill>
                              <a:srgbClr val="000000"/>
                            </a:solidFill>
                            <a:latin typeface="Cambria Math" panose="02040503050406030204" pitchFamily="18" charset="0"/>
                          </a:rPr>
                        </m:ctrlPr>
                      </m:accPr>
                      <m:e>
                        <m:r>
                          <a:rPr lang="en-US" sz="1600" i="1" kern="0">
                            <a:solidFill>
                              <a:srgbClr val="000000"/>
                            </a:solidFill>
                            <a:latin typeface="Cambria Math" panose="02040503050406030204" pitchFamily="18" charset="0"/>
                          </a:rPr>
                          <m:t>𝑦</m:t>
                        </m:r>
                      </m:e>
                    </m:acc>
                  </m:oMath>
                </a14:m>
                <a:r>
                  <a:rPr kumimoji="0" lang="pt-BR" sz="1600" i="0" u="none" strike="noStrike" kern="0" cap="none" spc="0" normalizeH="0" dirty="0">
                    <a:ln>
                      <a:noFill/>
                    </a:ln>
                    <a:solidFill>
                      <a:srgbClr val="000000"/>
                    </a:solidFill>
                    <a:effectLst/>
                    <a:uLnTx/>
                    <a:uFillTx/>
                  </a:rPr>
                  <a:t> correspondem respectivamente à observação real, média das observações e valor estimado pelo algoritmo.</a:t>
                </a:r>
              </a:p>
              <a:p>
                <a:pPr lvl="2" fontAlgn="auto">
                  <a:lnSpc>
                    <a:spcPts val="2300"/>
                  </a:lnSpc>
                  <a:spcBef>
                    <a:spcPts val="500"/>
                  </a:spcBef>
                  <a:spcAft>
                    <a:spcPts val="0"/>
                  </a:spcAft>
                </a:pPr>
                <a:r>
                  <a:rPr lang="pt-BR" kern="0" dirty="0">
                    <a:solidFill>
                      <a:srgbClr val="000000"/>
                    </a:solidFill>
                  </a:rPr>
                  <a:t>O R², de forma resumida, </a:t>
                </a:r>
                <a:r>
                  <a:rPr lang="pt-BR" dirty="0"/>
                  <a:t>indica quanto o modelo foi capaz de explicar os dados coletados. Quanto mais próximo de 1 for o coeficiente, melhor é a capacidade do modelo de representar os dados coletados.</a:t>
                </a:r>
                <a:endParaRPr kumimoji="0" lang="pt-BR" b="1" i="0" u="none" strike="noStrike" kern="0" cap="none" spc="0" normalizeH="0" dirty="0">
                  <a:ln>
                    <a:noFill/>
                  </a:ln>
                  <a:solidFill>
                    <a:srgbClr val="000000"/>
                  </a:solidFill>
                  <a:effectLst/>
                  <a:uLnTx/>
                  <a:uFillTx/>
                </a:endParaRPr>
              </a:p>
            </p:txBody>
          </p:sp>
        </mc:Choice>
        <mc:Fallback xmlns="">
          <p:sp>
            <p:nvSpPr>
              <p:cNvPr id="6" name="CaixaDeTexto 5"/>
              <p:cNvSpPr txBox="1">
                <a:spLocks noRot="1" noChangeAspect="1" noMove="1" noResize="1" noEditPoints="1" noAdjustHandles="1" noChangeArrowheads="1" noChangeShapeType="1" noTextEdit="1"/>
              </p:cNvSpPr>
              <p:nvPr/>
            </p:nvSpPr>
            <p:spPr>
              <a:xfrm>
                <a:off x="376518" y="1721224"/>
                <a:ext cx="10117078" cy="596412"/>
              </a:xfrm>
              <a:prstGeom prst="rect">
                <a:avLst/>
              </a:prstGeom>
              <a:blipFill>
                <a:blip r:embed="rId2"/>
                <a:stretch>
                  <a:fillRect t="-13265" r="-1808" b="-502041"/>
                </a:stretch>
              </a:blipFill>
            </p:spPr>
            <p:txBody>
              <a:bodyPr/>
              <a:lstStyle/>
              <a:p>
                <a:r>
                  <a:rPr lang="pt-BR">
                    <a:noFill/>
                  </a:rPr>
                  <a:t> </a:t>
                </a:r>
              </a:p>
            </p:txBody>
          </p:sp>
        </mc:Fallback>
      </mc:AlternateContent>
      <p:sp>
        <p:nvSpPr>
          <p:cNvPr id="7" name="Título 3"/>
          <p:cNvSpPr>
            <a:spLocks noGrp="1"/>
          </p:cNvSpPr>
          <p:nvPr>
            <p:ph type="title"/>
          </p:nvPr>
        </p:nvSpPr>
        <p:spPr>
          <a:xfrm>
            <a:off x="259200" y="648000"/>
            <a:ext cx="10450800" cy="388800"/>
          </a:xfrm>
        </p:spPr>
        <p:txBody>
          <a:bodyPr/>
          <a:lstStyle/>
          <a:p>
            <a:r>
              <a:rPr lang="en-US" dirty="0" err="1"/>
              <a:t>Métricas</a:t>
            </a:r>
            <a:r>
              <a:rPr lang="en-US" dirty="0"/>
              <a:t> de </a:t>
            </a:r>
            <a:r>
              <a:rPr lang="en-US" dirty="0" err="1"/>
              <a:t>Erro</a:t>
            </a:r>
            <a:r>
              <a:rPr lang="en-US" dirty="0"/>
              <a:t> - </a:t>
            </a:r>
            <a:r>
              <a:rPr lang="en-US" dirty="0" err="1"/>
              <a:t>Regressão</a:t>
            </a:r>
            <a:endParaRPr lang="pt-BR" noProof="0" dirty="0"/>
          </a:p>
        </p:txBody>
      </p:sp>
    </p:spTree>
    <p:extLst>
      <p:ext uri="{BB962C8B-B14F-4D97-AF65-F5344CB8AC3E}">
        <p14:creationId xmlns:p14="http://schemas.microsoft.com/office/powerpoint/2010/main" val="41418141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Flask – </a:t>
            </a:r>
            <a:r>
              <a:rPr lang="en-US" dirty="0" err="1"/>
              <a:t>métodos</a:t>
            </a:r>
            <a:r>
              <a:rPr lang="en-US" dirty="0"/>
              <a:t> e </a:t>
            </a:r>
            <a:r>
              <a:rPr lang="en-US" dirty="0" err="1"/>
              <a:t>requsições</a:t>
            </a:r>
            <a:endParaRPr lang="en-US" dirty="0"/>
          </a:p>
        </p:txBody>
      </p:sp>
      <p:sp>
        <p:nvSpPr>
          <p:cNvPr id="3" name="Espaço Reservado para Texto 2"/>
          <p:cNvSpPr>
            <a:spLocks noGrp="1"/>
          </p:cNvSpPr>
          <p:nvPr>
            <p:ph type="body" sz="quarter" idx="15"/>
          </p:nvPr>
        </p:nvSpPr>
        <p:spPr/>
        <p:txBody>
          <a:bodyPr/>
          <a:lstStyle/>
          <a:p>
            <a:r>
              <a:rPr lang="en-US"/>
              <a:t>Inferência</a:t>
            </a:r>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40</a:t>
            </a:fld>
            <a:endParaRPr lang="en-US" noProof="1"/>
          </a:p>
        </p:txBody>
      </p:sp>
      <p:pic>
        <p:nvPicPr>
          <p:cNvPr id="6" name="Espaço Reservado para Conteúdo 5"/>
          <p:cNvPicPr>
            <a:picLocks noGrp="1" noChangeAspect="1"/>
          </p:cNvPicPr>
          <p:nvPr>
            <p:ph sz="quarter" idx="1"/>
          </p:nvPr>
        </p:nvPicPr>
        <p:blipFill>
          <a:blip r:embed="rId2"/>
          <a:stretch>
            <a:fillRect/>
          </a:stretch>
        </p:blipFill>
        <p:spPr>
          <a:xfrm>
            <a:off x="3958590" y="3923641"/>
            <a:ext cx="3410426" cy="1381318"/>
          </a:xfrm>
          <a:prstGeom prst="rect">
            <a:avLst/>
          </a:prstGeom>
        </p:spPr>
      </p:pic>
      <p:sp>
        <p:nvSpPr>
          <p:cNvPr id="7" name="CaixaDeTexto 6"/>
          <p:cNvSpPr txBox="1"/>
          <p:nvPr/>
        </p:nvSpPr>
        <p:spPr>
          <a:xfrm>
            <a:off x="410845" y="1158720"/>
            <a:ext cx="10088880" cy="3810000"/>
          </a:xfrm>
          <a:prstGeom prst="rect">
            <a:avLst/>
          </a:prstGeom>
          <a:noFill/>
        </p:spPr>
        <p:txBody>
          <a:bodyPr wrap="non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pt-BR" sz="1800" b="0" i="0" u="none" strike="noStrike" kern="0" cap="none" spc="0" normalizeH="0" baseline="0" dirty="0">
                <a:ln>
                  <a:noFill/>
                </a:ln>
                <a:solidFill>
                  <a:srgbClr val="000000"/>
                </a:solidFill>
                <a:effectLst/>
                <a:uLnTx/>
                <a:uFillTx/>
              </a:rPr>
              <a:t>Uma mesma rota pode processar</a:t>
            </a:r>
            <a:r>
              <a:rPr kumimoji="0" lang="pt-BR" sz="1800" b="0" i="0" u="none" strike="noStrike" kern="0" cap="none" spc="0" normalizeH="0" dirty="0">
                <a:ln>
                  <a:noFill/>
                </a:ln>
                <a:solidFill>
                  <a:srgbClr val="000000"/>
                </a:solidFill>
                <a:effectLst/>
                <a:uLnTx/>
                <a:uFillTx/>
              </a:rPr>
              <a:t> funcionalidades </a:t>
            </a:r>
            <a:r>
              <a:rPr kumimoji="0" lang="pt-BR" sz="1800" b="0" i="0" u="none" strike="noStrike" kern="0" cap="none" spc="0" normalizeH="0" dirty="0" err="1">
                <a:ln>
                  <a:noFill/>
                </a:ln>
                <a:solidFill>
                  <a:srgbClr val="000000"/>
                </a:solidFill>
                <a:effectLst/>
                <a:uLnTx/>
                <a:uFillTx/>
              </a:rPr>
              <a:t>distintas,isso</a:t>
            </a:r>
            <a:r>
              <a:rPr kumimoji="0" lang="pt-BR" sz="1800" b="0" i="0" u="none" strike="noStrike" kern="0" cap="none" spc="0" normalizeH="0" dirty="0">
                <a:ln>
                  <a:noFill/>
                </a:ln>
                <a:solidFill>
                  <a:srgbClr val="000000"/>
                </a:solidFill>
                <a:effectLst/>
                <a:uLnTx/>
                <a:uFillTx/>
              </a:rPr>
              <a:t> porque uma rota pode receber </a:t>
            </a:r>
            <a:br>
              <a:rPr kumimoji="0" lang="pt-BR" sz="1800" b="0" i="0" u="none" strike="noStrike" kern="0" cap="none" spc="0" normalizeH="0" dirty="0">
                <a:ln>
                  <a:noFill/>
                </a:ln>
                <a:solidFill>
                  <a:srgbClr val="000000"/>
                </a:solidFill>
                <a:effectLst/>
                <a:uLnTx/>
                <a:uFillTx/>
              </a:rPr>
            </a:br>
            <a:r>
              <a:rPr kumimoji="0" lang="pt-BR" sz="1800" b="0" i="0" u="none" strike="noStrike" kern="0" cap="none" spc="0" normalizeH="0" dirty="0">
                <a:ln>
                  <a:noFill/>
                </a:ln>
                <a:solidFill>
                  <a:srgbClr val="000000"/>
                </a:solidFill>
                <a:effectLst/>
                <a:uLnTx/>
                <a:uFillTx/>
              </a:rPr>
              <a:t>diferentes métodos.</a:t>
            </a: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baseline="0" dirty="0">
                <a:solidFill>
                  <a:srgbClr val="000000"/>
                </a:solidFill>
              </a:rPr>
              <a:t>Quais</a:t>
            </a:r>
            <a:r>
              <a:rPr lang="pt-BR" kern="0" dirty="0">
                <a:solidFill>
                  <a:srgbClr val="000000"/>
                </a:solidFill>
              </a:rPr>
              <a:t> rotas permitidas podem ser definidas ao declarar o </a:t>
            </a:r>
            <a:r>
              <a:rPr lang="pt-BR" kern="0" dirty="0" err="1">
                <a:solidFill>
                  <a:srgbClr val="000000"/>
                </a:solidFill>
              </a:rPr>
              <a:t>decorator</a:t>
            </a:r>
            <a:r>
              <a:rPr lang="pt-BR" kern="0" dirty="0">
                <a:solidFill>
                  <a:srgbClr val="000000"/>
                </a:solidFill>
              </a:rPr>
              <a:t> através do parâmetro </a:t>
            </a:r>
            <a:br>
              <a:rPr lang="pt-BR" kern="0" dirty="0">
                <a:solidFill>
                  <a:srgbClr val="000000"/>
                </a:solidFill>
              </a:rPr>
            </a:br>
            <a:r>
              <a:rPr lang="pt-BR" kern="0" dirty="0">
                <a:solidFill>
                  <a:srgbClr val="000000"/>
                </a:solidFill>
              </a:rPr>
              <a:t>“</a:t>
            </a:r>
            <a:r>
              <a:rPr lang="pt-BR" kern="0" dirty="0" err="1">
                <a:solidFill>
                  <a:srgbClr val="000000"/>
                </a:solidFill>
              </a:rPr>
              <a:t>methods</a:t>
            </a:r>
            <a:r>
              <a:rPr lang="pt-BR" kern="0" dirty="0">
                <a:solidFill>
                  <a:srgbClr val="000000"/>
                </a:solidFill>
              </a:rPr>
              <a:t>” onde recebe uma lista com os métodos validos para determinada rota.</a:t>
            </a: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pt-BR" sz="1800" b="0" i="0" u="none" strike="noStrike" kern="0" cap="none" spc="0" normalizeH="0" baseline="0" dirty="0">
                <a:ln>
                  <a:noFill/>
                </a:ln>
                <a:solidFill>
                  <a:srgbClr val="000000"/>
                </a:solidFill>
                <a:effectLst/>
                <a:uLnTx/>
                <a:uFillTx/>
              </a:rPr>
              <a:t>Os</a:t>
            </a:r>
            <a:r>
              <a:rPr kumimoji="0" lang="pt-BR" sz="1800" b="0" i="0" u="none" strike="noStrike" kern="0" cap="none" spc="0" normalizeH="0" dirty="0">
                <a:ln>
                  <a:noFill/>
                </a:ln>
                <a:solidFill>
                  <a:srgbClr val="000000"/>
                </a:solidFill>
                <a:effectLst/>
                <a:uLnTx/>
                <a:uFillTx/>
              </a:rPr>
              <a:t> dados enviados por determinada rota podem ser acessados pelo modulo </a:t>
            </a:r>
            <a:r>
              <a:rPr kumimoji="0" lang="pt-BR" sz="1800" b="0" i="0" u="none" strike="noStrike" kern="0" cap="none" spc="0" normalizeH="0" dirty="0" err="1">
                <a:ln>
                  <a:noFill/>
                </a:ln>
                <a:solidFill>
                  <a:srgbClr val="000000"/>
                </a:solidFill>
                <a:effectLst/>
                <a:uLnTx/>
                <a:uFillTx/>
              </a:rPr>
              <a:t>request</a:t>
            </a:r>
            <a:r>
              <a:rPr kumimoji="0" lang="pt-BR" sz="1800" b="0" i="0" u="none" strike="noStrike" kern="0" cap="none" spc="0" normalizeH="0" dirty="0">
                <a:ln>
                  <a:noFill/>
                </a:ln>
                <a:solidFill>
                  <a:srgbClr val="000000"/>
                </a:solidFill>
                <a:effectLst/>
                <a:uLnTx/>
                <a:uFillTx/>
              </a:rPr>
              <a:t> do </a:t>
            </a:r>
            <a:r>
              <a:rPr kumimoji="0" lang="pt-BR" sz="1800" b="0" i="0" u="none" strike="noStrike" kern="0" cap="none" spc="0" normalizeH="0" dirty="0" err="1">
                <a:ln>
                  <a:noFill/>
                </a:ln>
                <a:solidFill>
                  <a:srgbClr val="000000"/>
                </a:solidFill>
                <a:effectLst/>
                <a:uLnTx/>
                <a:uFillTx/>
              </a:rPr>
              <a:t>flask</a:t>
            </a:r>
            <a:r>
              <a:rPr kumimoji="0" lang="pt-BR" sz="1800" b="0" i="0" u="none" strike="noStrike" kern="0" cap="none" spc="0" normalizeH="0" dirty="0">
                <a:ln>
                  <a:noFill/>
                </a:ln>
                <a:solidFill>
                  <a:srgbClr val="000000"/>
                </a:solidFill>
                <a:effectLst/>
                <a:uLnTx/>
                <a:uFillTx/>
              </a:rPr>
              <a:t>, </a:t>
            </a:r>
            <a:br>
              <a:rPr kumimoji="0" lang="pt-BR" sz="1800" b="0" i="0" u="none" strike="noStrike" kern="0" cap="none" spc="0" normalizeH="0" dirty="0">
                <a:ln>
                  <a:noFill/>
                </a:ln>
                <a:solidFill>
                  <a:srgbClr val="000000"/>
                </a:solidFill>
                <a:effectLst/>
                <a:uLnTx/>
                <a:uFillTx/>
              </a:rPr>
            </a:br>
            <a:r>
              <a:rPr kumimoji="0" lang="pt-BR" sz="1800" b="0" i="0" u="none" strike="noStrike" kern="0" cap="none" spc="0" normalizeH="0" dirty="0">
                <a:ln>
                  <a:noFill/>
                </a:ln>
                <a:solidFill>
                  <a:srgbClr val="000000"/>
                </a:solidFill>
                <a:effectLst/>
                <a:uLnTx/>
                <a:uFillTx/>
              </a:rPr>
              <a:t>incluindo informações de quem enviou (</a:t>
            </a:r>
            <a:r>
              <a:rPr kumimoji="0" lang="pt-BR" sz="1800" b="0" i="0" u="none" strike="noStrike" kern="0" cap="none" spc="0" normalizeH="0" dirty="0" err="1">
                <a:ln>
                  <a:noFill/>
                </a:ln>
                <a:solidFill>
                  <a:srgbClr val="000000"/>
                </a:solidFill>
                <a:effectLst/>
                <a:uLnTx/>
                <a:uFillTx/>
              </a:rPr>
              <a:t>ip</a:t>
            </a:r>
            <a:r>
              <a:rPr kumimoji="0" lang="pt-BR" sz="1800" b="0" i="0" u="none" strike="noStrike" kern="0" cap="none" spc="0" normalizeH="0" dirty="0">
                <a:ln>
                  <a:noFill/>
                </a:ln>
                <a:solidFill>
                  <a:srgbClr val="000000"/>
                </a:solidFill>
                <a:effectLst/>
                <a:uLnTx/>
                <a:uFillTx/>
              </a:rPr>
              <a:t>), gerenciado por qual WSGI, tipo de requisição e </a:t>
            </a:r>
            <a:br>
              <a:rPr kumimoji="0" lang="pt-BR" sz="1800" b="0" i="0" u="none" strike="noStrike" kern="0" cap="none" spc="0" normalizeH="0" dirty="0">
                <a:ln>
                  <a:noFill/>
                </a:ln>
                <a:solidFill>
                  <a:srgbClr val="000000"/>
                </a:solidFill>
                <a:effectLst/>
                <a:uLnTx/>
                <a:uFillTx/>
              </a:rPr>
            </a:br>
            <a:r>
              <a:rPr kumimoji="0" lang="pt-BR" sz="1800" b="0" i="0" u="none" strike="noStrike" kern="0" cap="none" spc="0" normalizeH="0" dirty="0" err="1">
                <a:ln>
                  <a:noFill/>
                </a:ln>
                <a:solidFill>
                  <a:srgbClr val="000000"/>
                </a:solidFill>
                <a:effectLst/>
                <a:uLnTx/>
                <a:uFillTx/>
              </a:rPr>
              <a:t>payload</a:t>
            </a:r>
            <a:r>
              <a:rPr kumimoji="0" lang="pt-BR" sz="1800" b="0" i="0" u="none" strike="noStrike" kern="0" cap="none" spc="0" normalizeH="0" dirty="0">
                <a:ln>
                  <a:noFill/>
                </a:ln>
                <a:solidFill>
                  <a:srgbClr val="000000"/>
                </a:solidFill>
                <a:effectLst/>
                <a:uLnTx/>
                <a:uFillTx/>
              </a:rPr>
              <a:t> da mensagem</a:t>
            </a:r>
            <a:endParaRPr kumimoji="0" lang="pt-BR" sz="1800" b="0" i="0" u="none" strike="noStrike" kern="0" cap="none" spc="0" normalizeH="0" baseline="0" dirty="0">
              <a:ln>
                <a:noFill/>
              </a:ln>
              <a:solidFill>
                <a:srgbClr val="000000"/>
              </a:solidFill>
              <a:effectLst/>
              <a:uLnTx/>
              <a:uFillTx/>
            </a:endParaRPr>
          </a:p>
        </p:txBody>
      </p:sp>
    </p:spTree>
    <p:extLst>
      <p:ext uri="{BB962C8B-B14F-4D97-AF65-F5344CB8AC3E}">
        <p14:creationId xmlns:p14="http://schemas.microsoft.com/office/powerpoint/2010/main" val="628455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D82EB9-F888-4EF5-9BD3-4FB532D116CB}"/>
              </a:ext>
            </a:extLst>
          </p:cNvPr>
          <p:cNvSpPr>
            <a:spLocks noGrp="1"/>
          </p:cNvSpPr>
          <p:nvPr>
            <p:ph type="ctrTitle"/>
          </p:nvPr>
        </p:nvSpPr>
        <p:spPr/>
        <p:txBody>
          <a:bodyPr/>
          <a:lstStyle/>
          <a:p>
            <a:r>
              <a:rPr lang="de-DE" dirty="0"/>
              <a:t>Tensorboard</a:t>
            </a:r>
          </a:p>
        </p:txBody>
      </p:sp>
    </p:spTree>
    <p:extLst>
      <p:ext uri="{BB962C8B-B14F-4D97-AF65-F5344CB8AC3E}">
        <p14:creationId xmlns:p14="http://schemas.microsoft.com/office/powerpoint/2010/main" val="2048957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Webserver</a:t>
            </a:r>
          </a:p>
        </p:txBody>
      </p:sp>
      <p:sp>
        <p:nvSpPr>
          <p:cNvPr id="5" name="Espaço Reservado para Texto 4"/>
          <p:cNvSpPr>
            <a:spLocks noGrp="1"/>
          </p:cNvSpPr>
          <p:nvPr>
            <p:ph type="body" sz="quarter" idx="15"/>
          </p:nvPr>
        </p:nvSpPr>
        <p:spPr/>
        <p:txBody>
          <a:bodyPr/>
          <a:lstStyle/>
          <a:p>
            <a:r>
              <a:rPr lang="en-US" dirty="0" err="1"/>
              <a:t>Tensorboard</a:t>
            </a:r>
            <a:endParaRPr lang="en-US" dirty="0"/>
          </a:p>
        </p:txBody>
      </p:sp>
      <p:sp>
        <p:nvSpPr>
          <p:cNvPr id="12" name="CaixaDeTexto 11"/>
          <p:cNvSpPr txBox="1"/>
          <p:nvPr/>
        </p:nvSpPr>
        <p:spPr>
          <a:xfrm>
            <a:off x="259200" y="1145989"/>
            <a:ext cx="10323339" cy="2808461"/>
          </a:xfrm>
          <a:prstGeom prst="rect">
            <a:avLst/>
          </a:prstGeom>
          <a:noFill/>
        </p:spPr>
        <p:txBody>
          <a:bodyPr wrap="none" lIns="0" tIns="0" rIns="0" bIns="0" rtlCol="0">
            <a:spAutoFit/>
          </a:bodyPr>
          <a:lstStyle/>
          <a:p>
            <a:pPr marR="0" defTabSz="914400" eaLnBrk="1" fontAlgn="auto" latinLnBrk="0" hangingPunct="1">
              <a:lnSpc>
                <a:spcPts val="2300"/>
              </a:lnSpc>
              <a:spcBef>
                <a:spcPts val="500"/>
              </a:spcBef>
              <a:spcAft>
                <a:spcPts val="0"/>
              </a:spcAft>
              <a:buClrTx/>
              <a:buSzTx/>
              <a:tabLst/>
            </a:pPr>
            <a:r>
              <a:rPr lang="pt-BR" kern="0" dirty="0">
                <a:solidFill>
                  <a:srgbClr val="000000"/>
                </a:solidFill>
              </a:rPr>
              <a:t>O </a:t>
            </a:r>
            <a:r>
              <a:rPr lang="pt-BR" kern="0" dirty="0" err="1">
                <a:solidFill>
                  <a:srgbClr val="000000"/>
                </a:solidFill>
              </a:rPr>
              <a:t>tensorboard</a:t>
            </a:r>
            <a:r>
              <a:rPr lang="pt-BR" kern="0" dirty="0">
                <a:solidFill>
                  <a:srgbClr val="000000"/>
                </a:solidFill>
              </a:rPr>
              <a:t> é uma ferramenta do </a:t>
            </a:r>
            <a:r>
              <a:rPr lang="pt-BR" kern="0" dirty="0" err="1">
                <a:solidFill>
                  <a:srgbClr val="000000"/>
                </a:solidFill>
              </a:rPr>
              <a:t>tensorflow</a:t>
            </a:r>
            <a:r>
              <a:rPr lang="pt-BR" kern="0" dirty="0">
                <a:solidFill>
                  <a:srgbClr val="000000"/>
                </a:solidFill>
              </a:rPr>
              <a:t> utilizada para o acompanhamento do treinamento de </a:t>
            </a:r>
          </a:p>
          <a:p>
            <a:pPr marR="0" defTabSz="914400" eaLnBrk="1" fontAlgn="auto" latinLnBrk="0" hangingPunct="1">
              <a:lnSpc>
                <a:spcPts val="2300"/>
              </a:lnSpc>
              <a:spcBef>
                <a:spcPts val="500"/>
              </a:spcBef>
              <a:spcAft>
                <a:spcPts val="0"/>
              </a:spcAft>
              <a:buClrTx/>
              <a:buSzTx/>
              <a:tabLst/>
            </a:pPr>
            <a:r>
              <a:rPr kumimoji="0" lang="pt-BR" b="0" i="0" u="none" strike="noStrike" kern="0" cap="none" spc="0" normalizeH="0" baseline="0" noProof="0" dirty="0">
                <a:ln>
                  <a:noFill/>
                </a:ln>
                <a:solidFill>
                  <a:srgbClr val="000000"/>
                </a:solidFill>
                <a:effectLst/>
                <a:uLnTx/>
                <a:uFillTx/>
              </a:rPr>
              <a:t>IA, utilizada até mesmo em frameworks “concorrentes” como o </a:t>
            </a:r>
            <a:r>
              <a:rPr kumimoji="0" lang="pt-BR" b="0" i="0" u="none" strike="noStrike" kern="0" cap="none" spc="0" normalizeH="0" baseline="0" noProof="0" dirty="0" err="1">
                <a:ln>
                  <a:noFill/>
                </a:ln>
                <a:solidFill>
                  <a:srgbClr val="000000"/>
                </a:solidFill>
                <a:effectLst/>
                <a:uLnTx/>
                <a:uFillTx/>
              </a:rPr>
              <a:t>PyTorch</a:t>
            </a:r>
            <a:endParaRPr kumimoji="0" lang="pt-BR" b="0" i="0" u="none" strike="noStrike" kern="0" cap="none" spc="0" normalizeH="0" baseline="0" noProof="0" dirty="0">
              <a:ln>
                <a:noFill/>
              </a:ln>
              <a:solidFill>
                <a:srgbClr val="000000"/>
              </a:solidFill>
              <a:effectLst/>
              <a:uLnTx/>
              <a:uFillTx/>
            </a:endParaRPr>
          </a:p>
          <a:p>
            <a:pPr marR="0" defTabSz="914400" eaLnBrk="1" fontAlgn="auto" latinLnBrk="0" hangingPunct="1">
              <a:lnSpc>
                <a:spcPts val="2300"/>
              </a:lnSpc>
              <a:spcBef>
                <a:spcPts val="500"/>
              </a:spcBef>
              <a:spcAft>
                <a:spcPts val="0"/>
              </a:spcAft>
              <a:buClrTx/>
              <a:buSzTx/>
              <a:tabLst/>
            </a:pPr>
            <a:endParaRPr lang="pt-BR" kern="0" dirty="0">
              <a:solidFill>
                <a:srgbClr val="000000"/>
              </a:solidFill>
            </a:endParaRPr>
          </a:p>
          <a:p>
            <a:pPr marR="0" defTabSz="914400" eaLnBrk="1" fontAlgn="auto" latinLnBrk="0" hangingPunct="1">
              <a:lnSpc>
                <a:spcPts val="2300"/>
              </a:lnSpc>
              <a:spcBef>
                <a:spcPts val="500"/>
              </a:spcBef>
              <a:spcAft>
                <a:spcPts val="0"/>
              </a:spcAft>
              <a:buClrTx/>
              <a:buSzTx/>
              <a:tabLst/>
            </a:pPr>
            <a:r>
              <a:rPr kumimoji="0" lang="pt-BR" b="0" i="0" u="none" strike="noStrike" kern="0" cap="none" spc="0" normalizeH="0" baseline="0" noProof="0" dirty="0">
                <a:ln>
                  <a:noFill/>
                </a:ln>
                <a:solidFill>
                  <a:srgbClr val="000000"/>
                </a:solidFill>
                <a:effectLst/>
                <a:uLnTx/>
                <a:uFillTx/>
              </a:rPr>
              <a:t>Principais utilidades:</a:t>
            </a: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dirty="0">
                <a:solidFill>
                  <a:srgbClr val="000000"/>
                </a:solidFill>
              </a:rPr>
              <a:t>Baseado em desenvolvimento Web</a:t>
            </a: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pt-BR" b="0" i="0" u="none" strike="noStrike" kern="0" cap="none" spc="0" normalizeH="0" baseline="0" noProof="0" dirty="0">
                <a:ln>
                  <a:noFill/>
                </a:ln>
                <a:solidFill>
                  <a:srgbClr val="000000"/>
                </a:solidFill>
                <a:effectLst/>
                <a:uLnTx/>
                <a:uFillTx/>
              </a:rPr>
              <a:t>Acompanhamento</a:t>
            </a:r>
            <a:r>
              <a:rPr kumimoji="0" lang="pt-BR" b="0" i="0" u="none" strike="noStrike" kern="0" cap="none" spc="0" normalizeH="0" noProof="0" dirty="0">
                <a:ln>
                  <a:noFill/>
                </a:ln>
                <a:solidFill>
                  <a:srgbClr val="000000"/>
                </a:solidFill>
                <a:effectLst/>
                <a:uLnTx/>
                <a:uFillTx/>
              </a:rPr>
              <a:t> de métricas</a:t>
            </a: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baseline="0" dirty="0">
                <a:solidFill>
                  <a:srgbClr val="000000"/>
                </a:solidFill>
              </a:rPr>
              <a:t>Visualização</a:t>
            </a:r>
            <a:r>
              <a:rPr lang="pt-BR" kern="0" dirty="0">
                <a:solidFill>
                  <a:srgbClr val="000000"/>
                </a:solidFill>
              </a:rPr>
              <a:t> de grafos</a:t>
            </a: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pt-BR" b="0" i="0" u="none" strike="noStrike" kern="0" cap="none" spc="0" normalizeH="0" baseline="0" noProof="0" dirty="0">
                <a:ln>
                  <a:noFill/>
                </a:ln>
                <a:solidFill>
                  <a:srgbClr val="000000"/>
                </a:solidFill>
                <a:effectLst/>
                <a:uLnTx/>
                <a:uFillTx/>
              </a:rPr>
              <a:t>Visualizações de imagens por épocas</a:t>
            </a:r>
          </a:p>
        </p:txBody>
      </p:sp>
      <p:pic>
        <p:nvPicPr>
          <p:cNvPr id="1026" name="Picture 2" descr="https://www.tensorflow.org/tensorboard/images/tensorboard.gif?hl=pt-b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719612" y="1909203"/>
            <a:ext cx="4647650" cy="3514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579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Como </a:t>
            </a:r>
            <a:r>
              <a:rPr lang="en-US" dirty="0" err="1"/>
              <a:t>utilizar</a:t>
            </a:r>
            <a:endParaRPr lang="en-US" dirty="0"/>
          </a:p>
        </p:txBody>
      </p:sp>
      <p:sp>
        <p:nvSpPr>
          <p:cNvPr id="5" name="Espaço Reservado para Texto 4"/>
          <p:cNvSpPr>
            <a:spLocks noGrp="1"/>
          </p:cNvSpPr>
          <p:nvPr>
            <p:ph type="body" sz="quarter" idx="15"/>
          </p:nvPr>
        </p:nvSpPr>
        <p:spPr/>
        <p:txBody>
          <a:bodyPr/>
          <a:lstStyle/>
          <a:p>
            <a:r>
              <a:rPr lang="en-US" dirty="0" err="1"/>
              <a:t>Tensorboard</a:t>
            </a:r>
            <a:endParaRPr lang="en-US" dirty="0"/>
          </a:p>
        </p:txBody>
      </p:sp>
      <p:sp>
        <p:nvSpPr>
          <p:cNvPr id="12" name="CaixaDeTexto 11"/>
          <p:cNvSpPr txBox="1"/>
          <p:nvPr/>
        </p:nvSpPr>
        <p:spPr>
          <a:xfrm>
            <a:off x="259200" y="1145989"/>
            <a:ext cx="10034798" cy="1962076"/>
          </a:xfrm>
          <a:prstGeom prst="rect">
            <a:avLst/>
          </a:prstGeom>
          <a:noFill/>
        </p:spPr>
        <p:txBody>
          <a:bodyPr wrap="none" lIns="0" tIns="0" rIns="0" bIns="0" rtlCol="0">
            <a:sp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dirty="0">
                <a:solidFill>
                  <a:srgbClr val="000000"/>
                </a:solidFill>
              </a:rPr>
              <a:t>O </a:t>
            </a:r>
            <a:r>
              <a:rPr lang="pt-BR" kern="0" dirty="0" err="1">
                <a:solidFill>
                  <a:srgbClr val="000000"/>
                </a:solidFill>
              </a:rPr>
              <a:t>tensorboard</a:t>
            </a:r>
            <a:r>
              <a:rPr lang="pt-BR" kern="0" dirty="0">
                <a:solidFill>
                  <a:srgbClr val="000000"/>
                </a:solidFill>
              </a:rPr>
              <a:t> monitora uma pasta em especifico e para cada subpasta dentro dessa raiz será </a:t>
            </a:r>
          </a:p>
          <a:p>
            <a:pPr marR="0" defTabSz="914400" eaLnBrk="1" fontAlgn="auto" latinLnBrk="0" hangingPunct="1">
              <a:lnSpc>
                <a:spcPts val="2300"/>
              </a:lnSpc>
              <a:spcBef>
                <a:spcPts val="500"/>
              </a:spcBef>
              <a:spcAft>
                <a:spcPts val="0"/>
              </a:spcAft>
              <a:buClrTx/>
              <a:buSzTx/>
              <a:tabLst/>
            </a:pPr>
            <a:r>
              <a:rPr kumimoji="0" lang="pt-BR" b="0" i="0" u="none" strike="noStrike" kern="0" cap="none" spc="0" normalizeH="0" baseline="0" noProof="0" dirty="0">
                <a:ln>
                  <a:noFill/>
                </a:ln>
                <a:solidFill>
                  <a:srgbClr val="000000"/>
                </a:solidFill>
                <a:effectLst/>
                <a:uLnTx/>
                <a:uFillTx/>
              </a:rPr>
              <a:t>Considerado</a:t>
            </a:r>
            <a:r>
              <a:rPr kumimoji="0" lang="pt-BR" b="0" i="0" u="none" strike="noStrike" kern="0" cap="none" spc="0" normalizeH="0" noProof="0" dirty="0">
                <a:ln>
                  <a:noFill/>
                </a:ln>
                <a:solidFill>
                  <a:srgbClr val="000000"/>
                </a:solidFill>
                <a:effectLst/>
                <a:uLnTx/>
                <a:uFillTx/>
              </a:rPr>
              <a:t> um treinamento diferente.</a:t>
            </a: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baseline="0" dirty="0">
                <a:solidFill>
                  <a:srgbClr val="000000"/>
                </a:solidFill>
              </a:rPr>
              <a:t>Ao instalar o </a:t>
            </a:r>
            <a:r>
              <a:rPr lang="pt-BR" kern="0" baseline="0" dirty="0" err="1">
                <a:solidFill>
                  <a:srgbClr val="000000"/>
                </a:solidFill>
              </a:rPr>
              <a:t>tensorflow</a:t>
            </a:r>
            <a:r>
              <a:rPr lang="pt-BR" kern="0" baseline="0" dirty="0">
                <a:solidFill>
                  <a:srgbClr val="000000"/>
                </a:solidFill>
              </a:rPr>
              <a:t> o </a:t>
            </a:r>
            <a:r>
              <a:rPr lang="pt-BR" kern="0" baseline="0" dirty="0" err="1">
                <a:solidFill>
                  <a:srgbClr val="000000"/>
                </a:solidFill>
              </a:rPr>
              <a:t>tensorboard</a:t>
            </a:r>
            <a:r>
              <a:rPr lang="pt-BR" kern="0" baseline="0" dirty="0">
                <a:solidFill>
                  <a:srgbClr val="000000"/>
                </a:solidFill>
              </a:rPr>
              <a:t> é instalado automaticamente</a:t>
            </a: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pt-BR" b="0" i="0" u="none" strike="noStrike" kern="0" cap="none" spc="0" normalizeH="0" noProof="0" dirty="0">
                <a:ln>
                  <a:noFill/>
                </a:ln>
                <a:solidFill>
                  <a:srgbClr val="000000"/>
                </a:solidFill>
                <a:effectLst/>
                <a:uLnTx/>
                <a:uFillTx/>
              </a:rPr>
              <a:t>O </a:t>
            </a:r>
            <a:r>
              <a:rPr kumimoji="0" lang="pt-BR" b="0" i="0" u="none" strike="noStrike" kern="0" cap="none" spc="0" normalizeH="0" noProof="0" dirty="0" err="1">
                <a:ln>
                  <a:noFill/>
                </a:ln>
                <a:solidFill>
                  <a:srgbClr val="000000"/>
                </a:solidFill>
                <a:effectLst/>
                <a:uLnTx/>
                <a:uFillTx/>
              </a:rPr>
              <a:t>tensorboard</a:t>
            </a:r>
            <a:r>
              <a:rPr kumimoji="0" lang="pt-BR" b="0" i="0" u="none" strike="noStrike" kern="0" cap="none" spc="0" normalizeH="0" noProof="0" dirty="0">
                <a:ln>
                  <a:noFill/>
                </a:ln>
                <a:solidFill>
                  <a:srgbClr val="000000"/>
                </a:solidFill>
                <a:effectLst/>
                <a:uLnTx/>
                <a:uFillTx/>
              </a:rPr>
              <a:t> é um executável incluso dentro da pasta Scripts da </a:t>
            </a:r>
            <a:br>
              <a:rPr kumimoji="0" lang="pt-BR" b="0" i="0" u="none" strike="noStrike" kern="0" cap="none" spc="0" normalizeH="0" noProof="0" dirty="0">
                <a:ln>
                  <a:noFill/>
                </a:ln>
                <a:solidFill>
                  <a:srgbClr val="000000"/>
                </a:solidFill>
                <a:effectLst/>
                <a:uLnTx/>
                <a:uFillTx/>
              </a:rPr>
            </a:br>
            <a:r>
              <a:rPr kumimoji="0" lang="pt-BR" b="0" i="0" u="none" strike="noStrike" kern="0" cap="none" spc="0" normalizeH="0" noProof="0" dirty="0">
                <a:ln>
                  <a:noFill/>
                </a:ln>
                <a:solidFill>
                  <a:srgbClr val="000000"/>
                </a:solidFill>
                <a:effectLst/>
                <a:uLnTx/>
                <a:uFillTx/>
              </a:rPr>
              <a:t>instalação do </a:t>
            </a:r>
            <a:r>
              <a:rPr kumimoji="0" lang="pt-BR" b="0" i="0" u="none" strike="noStrike" kern="0" cap="none" spc="0" normalizeH="0" noProof="0" dirty="0" err="1">
                <a:ln>
                  <a:noFill/>
                </a:ln>
                <a:solidFill>
                  <a:srgbClr val="000000"/>
                </a:solidFill>
                <a:effectLst/>
                <a:uLnTx/>
                <a:uFillTx/>
              </a:rPr>
              <a:t>python</a:t>
            </a:r>
            <a:r>
              <a:rPr kumimoji="0" lang="pt-BR" b="0" i="0" u="none" strike="noStrike" kern="0" cap="none" spc="0" normalizeH="0" noProof="0" dirty="0">
                <a:ln>
                  <a:noFill/>
                </a:ln>
                <a:solidFill>
                  <a:srgbClr val="000000"/>
                </a:solidFill>
                <a:effectLst/>
                <a:uLnTx/>
                <a:uFillTx/>
              </a:rPr>
              <a:t>, em geral essa pasta é </a:t>
            </a:r>
            <a:r>
              <a:rPr kumimoji="0" lang="pt-BR" b="0" i="0" u="none" strike="noStrike" kern="0" cap="none" spc="0" normalizeH="0" noProof="0" dirty="0" err="1">
                <a:ln>
                  <a:noFill/>
                </a:ln>
                <a:solidFill>
                  <a:srgbClr val="000000"/>
                </a:solidFill>
                <a:effectLst/>
                <a:uLnTx/>
                <a:uFillTx/>
              </a:rPr>
              <a:t>adcionada</a:t>
            </a:r>
            <a:r>
              <a:rPr kumimoji="0" lang="pt-BR" b="0" i="0" u="none" strike="noStrike" kern="0" cap="none" spc="0" normalizeH="0" noProof="0" dirty="0">
                <a:ln>
                  <a:noFill/>
                </a:ln>
                <a:solidFill>
                  <a:srgbClr val="000000"/>
                </a:solidFill>
                <a:effectLst/>
                <a:uLnTx/>
                <a:uFillTx/>
              </a:rPr>
              <a:t> junto a variável}</a:t>
            </a:r>
            <a:br>
              <a:rPr kumimoji="0" lang="pt-BR" b="0" i="0" u="none" strike="noStrike" kern="0" cap="none" spc="0" normalizeH="0" noProof="0" dirty="0">
                <a:ln>
                  <a:noFill/>
                </a:ln>
                <a:solidFill>
                  <a:srgbClr val="000000"/>
                </a:solidFill>
                <a:effectLst/>
                <a:uLnTx/>
                <a:uFillTx/>
              </a:rPr>
            </a:br>
            <a:r>
              <a:rPr kumimoji="0" lang="pt-BR" b="0" i="0" u="none" strike="noStrike" kern="0" cap="none" spc="0" normalizeH="0" noProof="0" dirty="0">
                <a:ln>
                  <a:noFill/>
                </a:ln>
                <a:solidFill>
                  <a:srgbClr val="000000"/>
                </a:solidFill>
                <a:effectLst/>
                <a:uLnTx/>
                <a:uFillTx/>
              </a:rPr>
              <a:t>“path” do seu sistema operacional</a:t>
            </a:r>
            <a:endParaRPr kumimoji="0" lang="pt-BR" b="0" i="0" u="none" strike="noStrike" kern="0" cap="none" spc="0" normalizeH="0" baseline="0" noProof="0" dirty="0">
              <a:ln>
                <a:noFill/>
              </a:ln>
              <a:solidFill>
                <a:srgbClr val="000000"/>
              </a:solidFill>
              <a:effectLst/>
              <a:uLnTx/>
              <a:uFillTx/>
            </a:endParaRPr>
          </a:p>
        </p:txBody>
      </p:sp>
      <p:pic>
        <p:nvPicPr>
          <p:cNvPr id="2" name="Imagem 1"/>
          <p:cNvPicPr>
            <a:picLocks noChangeAspect="1"/>
          </p:cNvPicPr>
          <p:nvPr/>
        </p:nvPicPr>
        <p:blipFill>
          <a:blip r:embed="rId2"/>
          <a:stretch>
            <a:fillRect/>
          </a:stretch>
        </p:blipFill>
        <p:spPr>
          <a:xfrm>
            <a:off x="8124040" y="1589608"/>
            <a:ext cx="2657846" cy="3905795"/>
          </a:xfrm>
          <a:prstGeom prst="rect">
            <a:avLst/>
          </a:prstGeom>
        </p:spPr>
      </p:pic>
      <p:pic>
        <p:nvPicPr>
          <p:cNvPr id="4" name="Imagem 3"/>
          <p:cNvPicPr>
            <a:picLocks noChangeAspect="1"/>
          </p:cNvPicPr>
          <p:nvPr/>
        </p:nvPicPr>
        <p:blipFill>
          <a:blip r:embed="rId3"/>
          <a:stretch>
            <a:fillRect/>
          </a:stretch>
        </p:blipFill>
        <p:spPr>
          <a:xfrm>
            <a:off x="483487" y="3659108"/>
            <a:ext cx="7150891" cy="1002304"/>
          </a:xfrm>
          <a:prstGeom prst="rect">
            <a:avLst/>
          </a:prstGeom>
        </p:spPr>
      </p:pic>
    </p:spTree>
    <p:extLst>
      <p:ext uri="{BB962C8B-B14F-4D97-AF65-F5344CB8AC3E}">
        <p14:creationId xmlns:p14="http://schemas.microsoft.com/office/powerpoint/2010/main" val="1616549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Como </a:t>
            </a:r>
            <a:r>
              <a:rPr lang="en-US" dirty="0" err="1"/>
              <a:t>utilizar</a:t>
            </a:r>
            <a:endParaRPr lang="en-US" dirty="0"/>
          </a:p>
        </p:txBody>
      </p:sp>
      <p:sp>
        <p:nvSpPr>
          <p:cNvPr id="5" name="Espaço Reservado para Texto 4"/>
          <p:cNvSpPr>
            <a:spLocks noGrp="1"/>
          </p:cNvSpPr>
          <p:nvPr>
            <p:ph type="body" sz="quarter" idx="15"/>
          </p:nvPr>
        </p:nvSpPr>
        <p:spPr/>
        <p:txBody>
          <a:bodyPr/>
          <a:lstStyle/>
          <a:p>
            <a:r>
              <a:rPr lang="en-US" dirty="0" err="1"/>
              <a:t>Tensorboard</a:t>
            </a:r>
            <a:endParaRPr lang="en-US" dirty="0"/>
          </a:p>
        </p:txBody>
      </p:sp>
      <p:sp>
        <p:nvSpPr>
          <p:cNvPr id="12" name="CaixaDeTexto 11"/>
          <p:cNvSpPr txBox="1"/>
          <p:nvPr/>
        </p:nvSpPr>
        <p:spPr>
          <a:xfrm>
            <a:off x="259200" y="1145989"/>
            <a:ext cx="10047622" cy="1603003"/>
          </a:xfrm>
          <a:prstGeom prst="rect">
            <a:avLst/>
          </a:prstGeom>
          <a:noFill/>
        </p:spPr>
        <p:txBody>
          <a:bodyPr wrap="none" lIns="0" tIns="0" rIns="0" bIns="0" rtlCol="0">
            <a:sp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dirty="0">
                <a:solidFill>
                  <a:srgbClr val="000000"/>
                </a:solidFill>
              </a:rPr>
              <a:t>O </a:t>
            </a:r>
            <a:r>
              <a:rPr lang="pt-BR" kern="0" dirty="0" err="1">
                <a:solidFill>
                  <a:srgbClr val="000000"/>
                </a:solidFill>
              </a:rPr>
              <a:t>keras</a:t>
            </a:r>
            <a:r>
              <a:rPr lang="pt-BR" kern="0" dirty="0">
                <a:solidFill>
                  <a:srgbClr val="000000"/>
                </a:solidFill>
              </a:rPr>
              <a:t> possui a classe abstrata </a:t>
            </a:r>
            <a:r>
              <a:rPr lang="pt-BR" kern="0" dirty="0" err="1">
                <a:solidFill>
                  <a:srgbClr val="000000"/>
                </a:solidFill>
              </a:rPr>
              <a:t>Callback</a:t>
            </a:r>
            <a:r>
              <a:rPr lang="pt-BR" kern="0" dirty="0">
                <a:solidFill>
                  <a:srgbClr val="000000"/>
                </a:solidFill>
              </a:rPr>
              <a:t> que executa tarefas no fim de determinadas ações </a:t>
            </a:r>
            <a:br>
              <a:rPr lang="pt-BR" kern="0" dirty="0">
                <a:solidFill>
                  <a:srgbClr val="000000"/>
                </a:solidFill>
              </a:rPr>
            </a:br>
            <a:r>
              <a:rPr lang="pt-BR" kern="0" dirty="0">
                <a:solidFill>
                  <a:srgbClr val="000000"/>
                </a:solidFill>
              </a:rPr>
              <a:t>durante o treino.</a:t>
            </a: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dirty="0">
                <a:solidFill>
                  <a:srgbClr val="000000"/>
                </a:solidFill>
              </a:rPr>
              <a:t>O </a:t>
            </a:r>
            <a:r>
              <a:rPr lang="pt-BR" kern="0" dirty="0" err="1">
                <a:solidFill>
                  <a:srgbClr val="000000"/>
                </a:solidFill>
              </a:rPr>
              <a:t>tensorboard</a:t>
            </a:r>
            <a:r>
              <a:rPr lang="pt-BR" kern="0" dirty="0">
                <a:solidFill>
                  <a:srgbClr val="000000"/>
                </a:solidFill>
              </a:rPr>
              <a:t> possui um </a:t>
            </a:r>
            <a:r>
              <a:rPr lang="pt-BR" kern="0" dirty="0" err="1">
                <a:solidFill>
                  <a:srgbClr val="000000"/>
                </a:solidFill>
              </a:rPr>
              <a:t>callback</a:t>
            </a:r>
            <a:r>
              <a:rPr lang="pt-BR" kern="0" dirty="0">
                <a:solidFill>
                  <a:srgbClr val="000000"/>
                </a:solidFill>
              </a:rPr>
              <a:t> com o próprio nome de </a:t>
            </a:r>
            <a:r>
              <a:rPr lang="pt-BR" kern="0" dirty="0" err="1">
                <a:solidFill>
                  <a:srgbClr val="000000"/>
                </a:solidFill>
              </a:rPr>
              <a:t>Tensorboard</a:t>
            </a:r>
            <a:r>
              <a:rPr lang="pt-BR" kern="0" dirty="0">
                <a:solidFill>
                  <a:srgbClr val="000000"/>
                </a:solidFill>
              </a:rPr>
              <a:t> onde implementa o uso</a:t>
            </a:r>
            <a:br>
              <a:rPr lang="pt-BR" kern="0" dirty="0">
                <a:solidFill>
                  <a:srgbClr val="000000"/>
                </a:solidFill>
              </a:rPr>
            </a:br>
            <a:r>
              <a:rPr lang="pt-BR" kern="0" dirty="0">
                <a:solidFill>
                  <a:srgbClr val="000000"/>
                </a:solidFill>
              </a:rPr>
              <a:t>apropriado das ferramentas para gerar logs compatíveis.</a:t>
            </a: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dirty="0">
                <a:solidFill>
                  <a:srgbClr val="000000"/>
                </a:solidFill>
              </a:rPr>
              <a:t>Esse </a:t>
            </a:r>
            <a:r>
              <a:rPr lang="pt-BR" kern="0" dirty="0" err="1">
                <a:solidFill>
                  <a:srgbClr val="000000"/>
                </a:solidFill>
              </a:rPr>
              <a:t>callback</a:t>
            </a:r>
            <a:r>
              <a:rPr lang="pt-BR" kern="0" dirty="0">
                <a:solidFill>
                  <a:srgbClr val="000000"/>
                </a:solidFill>
              </a:rPr>
              <a:t> inclui o grafo do modelos e logs de todas as métricas utilizadas no treinamento</a:t>
            </a:r>
          </a:p>
        </p:txBody>
      </p:sp>
      <p:sp>
        <p:nvSpPr>
          <p:cNvPr id="7" name="Rectangle 2"/>
          <p:cNvSpPr>
            <a:spLocks noChangeArrowheads="1"/>
          </p:cNvSpPr>
          <p:nvPr/>
        </p:nvSpPr>
        <p:spPr bwMode="auto">
          <a:xfrm>
            <a:off x="470137" y="3005949"/>
            <a:ext cx="3191774"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CC7832"/>
                </a:solidFill>
                <a:effectLst/>
                <a:latin typeface="JetBrains Mono"/>
              </a:rPr>
              <a:t>from </a:t>
            </a:r>
            <a:r>
              <a:rPr kumimoji="0" lang="en-US" altLang="en-US" sz="1000" b="0" i="0" u="none" strike="noStrike" cap="none" normalizeH="0" baseline="0" dirty="0">
                <a:ln>
                  <a:noFill/>
                </a:ln>
                <a:solidFill>
                  <a:srgbClr val="A9B7C6"/>
                </a:solidFill>
                <a:effectLst/>
                <a:latin typeface="JetBrains Mono"/>
              </a:rPr>
              <a:t>tensorflow.keras.callbacks </a:t>
            </a:r>
            <a:r>
              <a:rPr kumimoji="0" lang="en-US" altLang="en-US" sz="1000" b="0" i="0" u="none" strike="noStrike" cap="none" normalizeH="0" baseline="0" dirty="0">
                <a:ln>
                  <a:noFill/>
                </a:ln>
                <a:solidFill>
                  <a:srgbClr val="CC7832"/>
                </a:solidFill>
                <a:effectLst/>
                <a:latin typeface="JetBrains Mono"/>
              </a:rPr>
              <a:t>import </a:t>
            </a:r>
            <a:r>
              <a:rPr kumimoji="0" lang="en-US" altLang="en-US" sz="1000" b="0" i="0" u="none" strike="noStrike" cap="none" normalizeH="0" baseline="0" dirty="0">
                <a:ln>
                  <a:noFill/>
                </a:ln>
                <a:solidFill>
                  <a:srgbClr val="A9B7C6"/>
                </a:solidFill>
                <a:effectLst/>
                <a:latin typeface="JetBrains Mono"/>
              </a:rPr>
              <a:t>TensorBoard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470137" y="3509127"/>
            <a:ext cx="6047117"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A9B7C6"/>
                </a:solidFill>
                <a:effectLst/>
                <a:latin typeface="JetBrains Mono"/>
              </a:rPr>
              <a:t>tb = TensorBoard(</a:t>
            </a:r>
            <a:r>
              <a:rPr kumimoji="0" lang="en-US" altLang="en-US" sz="1000" b="0" i="0" u="none" strike="noStrike" cap="none" normalizeH="0" baseline="0" dirty="0">
                <a:ln>
                  <a:noFill/>
                </a:ln>
                <a:solidFill>
                  <a:srgbClr val="AA4926"/>
                </a:solidFill>
                <a:effectLst/>
                <a:latin typeface="JetBrains Mono"/>
              </a:rPr>
              <a:t>log_dir</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6A8759"/>
                </a:solidFill>
                <a:effectLst/>
                <a:latin typeface="JetBrains Mono"/>
              </a:rPr>
              <a:t>‘treinamento01'</a:t>
            </a:r>
            <a:r>
              <a:rPr kumimoji="0" lang="en-US" altLang="en-US" sz="1000" b="0" i="0" u="none" strike="noStrike" cap="none" normalizeH="0" baseline="0" dirty="0">
                <a:ln>
                  <a:noFill/>
                </a:ln>
                <a:solidFill>
                  <a:srgbClr val="CC7832"/>
                </a:solidFill>
                <a:effectLst/>
                <a:latin typeface="JetBrains Mono"/>
              </a:rPr>
              <a:t>, </a:t>
            </a:r>
            <a:r>
              <a:rPr kumimoji="0" lang="en-US" altLang="en-US" sz="1000" b="0" i="0" u="none" strike="noStrike" cap="none" normalizeH="0" baseline="0" dirty="0">
                <a:ln>
                  <a:noFill/>
                </a:ln>
                <a:solidFill>
                  <a:srgbClr val="AA4926"/>
                </a:solidFill>
                <a:effectLst/>
                <a:latin typeface="JetBrains Mono"/>
              </a:rPr>
              <a:t>histogram_freq</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6897BB"/>
                </a:solidFill>
                <a:effectLst/>
                <a:latin typeface="JetBrains Mono"/>
              </a:rPr>
              <a:t>0</a:t>
            </a:r>
            <a:r>
              <a:rPr kumimoji="0" lang="en-US" altLang="en-US" sz="1000" b="0" i="0" u="none" strike="noStrike" cap="none" normalizeH="0" baseline="0" dirty="0">
                <a:ln>
                  <a:noFill/>
                </a:ln>
                <a:solidFill>
                  <a:srgbClr val="CC7832"/>
                </a:solidFill>
                <a:effectLst/>
                <a:latin typeface="JetBrains Mono"/>
              </a:rPr>
              <a:t>, </a:t>
            </a:r>
            <a:r>
              <a:rPr kumimoji="0" lang="en-US" altLang="en-US" sz="1000" b="0" i="0" u="none" strike="noStrike" cap="none" normalizeH="0" baseline="0" dirty="0">
                <a:ln>
                  <a:noFill/>
                </a:ln>
                <a:solidFill>
                  <a:srgbClr val="AA4926"/>
                </a:solidFill>
                <a:effectLst/>
                <a:latin typeface="JetBrains Mono"/>
              </a:rPr>
              <a:t>batch_size</a:t>
            </a:r>
            <a:r>
              <a:rPr kumimoji="0" lang="en-US" altLang="en-US" sz="1000" b="0" i="0" u="none" strike="noStrike" cap="none" normalizeH="0" baseline="0" dirty="0">
                <a:ln>
                  <a:noFill/>
                </a:ln>
                <a:solidFill>
                  <a:srgbClr val="A9B7C6"/>
                </a:solidFill>
                <a:effectLst/>
                <a:latin typeface="JetBrains Mono"/>
              </a:rPr>
              <a:t>=batch_size</a:t>
            </a:r>
            <a:r>
              <a:rPr kumimoji="0" lang="en-US" altLang="en-US" sz="1000" b="0" i="0" u="none" strike="noStrike" cap="none" normalizeH="0" baseline="0" dirty="0">
                <a:ln>
                  <a:noFill/>
                </a:ln>
                <a:solidFill>
                  <a:srgbClr val="CC7832"/>
                </a:solidFill>
                <a:effectLst/>
                <a:latin typeface="JetBrains Mono"/>
              </a:rPr>
              <a:t>,</a:t>
            </a:r>
            <a:br>
              <a:rPr kumimoji="0" lang="en-US" altLang="en-US" sz="1000" b="0" i="0" u="none" strike="noStrike" cap="none" normalizeH="0" baseline="0" dirty="0">
                <a:ln>
                  <a:noFill/>
                </a:ln>
                <a:solidFill>
                  <a:srgbClr val="CC7832"/>
                </a:solidFill>
                <a:effectLst/>
                <a:latin typeface="JetBrains Mono"/>
              </a:rPr>
            </a:br>
            <a:r>
              <a:rPr kumimoji="0" lang="en-US" altLang="en-US" sz="1000" b="0" i="0" u="none" strike="noStrike" cap="none" normalizeH="0" baseline="0" dirty="0">
                <a:ln>
                  <a:noFill/>
                </a:ln>
                <a:solidFill>
                  <a:srgbClr val="CC7832"/>
                </a:solidFill>
                <a:effectLst/>
                <a:latin typeface="JetBrains Mono"/>
              </a:rPr>
              <a:t>                 </a:t>
            </a:r>
            <a:r>
              <a:rPr kumimoji="0" lang="en-US" altLang="en-US" sz="1000" b="0" i="0" u="none" strike="noStrike" cap="none" normalizeH="0" baseline="0" dirty="0">
                <a:ln>
                  <a:noFill/>
                </a:ln>
                <a:solidFill>
                  <a:srgbClr val="AA4926"/>
                </a:solidFill>
                <a:effectLst/>
                <a:latin typeface="JetBrains Mono"/>
              </a:rPr>
              <a:t>write_graph</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CC7832"/>
                </a:solidFill>
                <a:effectLst/>
                <a:latin typeface="JetBrains Mono"/>
              </a:rPr>
              <a:t>True, </a:t>
            </a:r>
            <a:r>
              <a:rPr kumimoji="0" lang="en-US" altLang="en-US" sz="1000" b="0" i="0" u="none" strike="noStrike" cap="none" normalizeH="0" baseline="0" dirty="0">
                <a:ln>
                  <a:noFill/>
                </a:ln>
                <a:solidFill>
                  <a:srgbClr val="AA4926"/>
                </a:solidFill>
                <a:effectLst/>
                <a:latin typeface="JetBrains Mono"/>
              </a:rPr>
              <a:t>write_grads</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CC7832"/>
                </a:solidFill>
                <a:effectLst/>
                <a:latin typeface="JetBrains Mono"/>
              </a:rPr>
              <a:t>False, </a:t>
            </a:r>
            <a:r>
              <a:rPr kumimoji="0" lang="en-US" altLang="en-US" sz="1000" b="0" i="0" u="none" strike="noStrike" cap="none" normalizeH="0" baseline="0" dirty="0">
                <a:ln>
                  <a:noFill/>
                </a:ln>
                <a:solidFill>
                  <a:srgbClr val="AA4926"/>
                </a:solidFill>
                <a:effectLst/>
                <a:latin typeface="JetBrains Mono"/>
              </a:rPr>
              <a:t>write_images</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CC7832"/>
                </a:solidFill>
                <a:effectLst/>
                <a:latin typeface="JetBrains Mono"/>
              </a:rPr>
              <a:t>False, </a:t>
            </a:r>
            <a:r>
              <a:rPr kumimoji="0" lang="en-US" altLang="en-US" sz="1000" b="0" i="0" u="none" strike="noStrike" cap="none" normalizeH="0" baseline="0" dirty="0">
                <a:ln>
                  <a:noFill/>
                </a:ln>
                <a:solidFill>
                  <a:srgbClr val="AA4926"/>
                </a:solidFill>
                <a:effectLst/>
                <a:latin typeface="JetBrains Mono"/>
              </a:rPr>
              <a:t>embeddings_freq</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6897BB"/>
                </a:solidFill>
                <a:effectLst/>
                <a:latin typeface="JetBrains Mono"/>
              </a:rPr>
              <a:t>0</a:t>
            </a:r>
            <a:r>
              <a:rPr kumimoji="0" lang="en-US" altLang="en-US" sz="1000" b="0" i="0" u="none" strike="noStrike" cap="none" normalizeH="0" baseline="0" dirty="0">
                <a:ln>
                  <a:noFill/>
                </a:ln>
                <a:solidFill>
                  <a:srgbClr val="CC7832"/>
                </a:solidFill>
                <a:effectLst/>
                <a:latin typeface="JetBrains Mono"/>
              </a:rPr>
              <a:t>,</a:t>
            </a:r>
            <a:br>
              <a:rPr kumimoji="0" lang="en-US" altLang="en-US" sz="1000" b="0" i="0" u="none" strike="noStrike" cap="none" normalizeH="0" baseline="0" dirty="0">
                <a:ln>
                  <a:noFill/>
                </a:ln>
                <a:solidFill>
                  <a:srgbClr val="CC7832"/>
                </a:solidFill>
                <a:effectLst/>
                <a:latin typeface="JetBrains Mono"/>
              </a:rPr>
            </a:br>
            <a:r>
              <a:rPr kumimoji="0" lang="en-US" altLang="en-US" sz="1000" b="0" i="0" u="none" strike="noStrike" cap="none" normalizeH="0" baseline="0" dirty="0">
                <a:ln>
                  <a:noFill/>
                </a:ln>
                <a:solidFill>
                  <a:srgbClr val="CC7832"/>
                </a:solidFill>
                <a:effectLst/>
                <a:latin typeface="JetBrains Mono"/>
              </a:rPr>
              <a:t>                 </a:t>
            </a:r>
            <a:r>
              <a:rPr kumimoji="0" lang="en-US" altLang="en-US" sz="1000" b="0" i="0" u="none" strike="noStrike" cap="none" normalizeH="0" baseline="0" dirty="0">
                <a:ln>
                  <a:noFill/>
                </a:ln>
                <a:solidFill>
                  <a:srgbClr val="AA4926"/>
                </a:solidFill>
                <a:effectLst/>
                <a:latin typeface="JetBrains Mono"/>
              </a:rPr>
              <a:t>embeddings_layer_names</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CC7832"/>
                </a:solidFill>
                <a:effectLst/>
                <a:latin typeface="JetBrains Mono"/>
              </a:rPr>
              <a:t>None, </a:t>
            </a:r>
            <a:r>
              <a:rPr kumimoji="0" lang="en-US" altLang="en-US" sz="1000" b="0" i="0" u="none" strike="noStrike" cap="none" normalizeH="0" baseline="0" dirty="0">
                <a:ln>
                  <a:noFill/>
                </a:ln>
                <a:solidFill>
                  <a:srgbClr val="AA4926"/>
                </a:solidFill>
                <a:effectLst/>
                <a:latin typeface="JetBrains Mono"/>
              </a:rPr>
              <a:t>embeddings_metadata</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CC7832"/>
                </a:solidFill>
                <a:effectLst/>
                <a:latin typeface="JetBrains Mono"/>
              </a:rPr>
              <a:t>None</a:t>
            </a:r>
            <a:r>
              <a:rPr kumimoji="0" lang="en-US" altLang="en-US" sz="1000" b="0" i="0" u="none" strike="noStrike" cap="none" normalizeH="0" baseline="0" dirty="0">
                <a:ln>
                  <a:noFill/>
                </a:ln>
                <a:solidFill>
                  <a:srgbClr val="A9B7C6"/>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4"/>
          <p:cNvSpPr>
            <a:spLocks noChangeArrowheads="1"/>
          </p:cNvSpPr>
          <p:nvPr/>
        </p:nvSpPr>
        <p:spPr bwMode="auto">
          <a:xfrm>
            <a:off x="470137" y="4275198"/>
            <a:ext cx="6047117" cy="129266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A9B7C6"/>
                </a:solidFill>
                <a:effectLst/>
                <a:latin typeface="JetBrains Mono"/>
              </a:rPr>
              <a:t>model.fit(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train_generator</a:t>
            </a:r>
            <a:r>
              <a:rPr kumimoji="0" lang="en-US" altLang="en-US" sz="1000" b="0" i="0" u="none" strike="noStrike" cap="none" normalizeH="0" baseline="0" dirty="0">
                <a:ln>
                  <a:noFill/>
                </a:ln>
                <a:solidFill>
                  <a:srgbClr val="CC7832"/>
                </a:solidFill>
                <a:effectLst/>
                <a:latin typeface="JetBrains Mono"/>
              </a:rPr>
              <a:t>,</a:t>
            </a:r>
            <a:br>
              <a:rPr kumimoji="0" lang="en-US" altLang="en-US" sz="1000" b="0" i="0" u="none" strike="noStrike" cap="none" normalizeH="0" baseline="0" dirty="0">
                <a:ln>
                  <a:noFill/>
                </a:ln>
                <a:solidFill>
                  <a:srgbClr val="CC7832"/>
                </a:solidFill>
                <a:effectLst/>
                <a:latin typeface="JetBrains Mono"/>
              </a:rPr>
            </a:br>
            <a:r>
              <a:rPr kumimoji="0" lang="en-US" altLang="en-US" sz="1000" b="0" i="0" u="none" strike="noStrike" cap="none" normalizeH="0" baseline="0" dirty="0">
                <a:ln>
                  <a:noFill/>
                </a:ln>
                <a:solidFill>
                  <a:srgbClr val="CC7832"/>
                </a:solidFill>
                <a:effectLst/>
                <a:latin typeface="JetBrains Mono"/>
              </a:rPr>
              <a:t>    </a:t>
            </a:r>
            <a:r>
              <a:rPr kumimoji="0" lang="en-US" altLang="en-US" sz="1000" b="0" i="0" u="none" strike="noStrike" cap="none" normalizeH="0" baseline="0" dirty="0">
                <a:ln>
                  <a:noFill/>
                </a:ln>
                <a:solidFill>
                  <a:srgbClr val="AA4926"/>
                </a:solidFill>
                <a:effectLst/>
                <a:latin typeface="JetBrains Mono"/>
              </a:rPr>
              <a:t>epochs</a:t>
            </a:r>
            <a:r>
              <a:rPr kumimoji="0" lang="en-US" altLang="en-US" sz="1000" b="0" i="0" u="none" strike="noStrike" cap="none" normalizeH="0" baseline="0" dirty="0">
                <a:ln>
                  <a:noFill/>
                </a:ln>
                <a:solidFill>
                  <a:srgbClr val="A9B7C6"/>
                </a:solidFill>
                <a:effectLst/>
                <a:latin typeface="JetBrains Mono"/>
              </a:rPr>
              <a:t>=epochs</a:t>
            </a:r>
            <a:r>
              <a:rPr kumimoji="0" lang="en-US" altLang="en-US" sz="1000" b="0" i="0" u="none" strike="noStrike" cap="none" normalizeH="0" baseline="0" dirty="0">
                <a:ln>
                  <a:noFill/>
                </a:ln>
                <a:solidFill>
                  <a:srgbClr val="CC7832"/>
                </a:solidFill>
                <a:effectLst/>
                <a:latin typeface="JetBrains Mono"/>
              </a:rPr>
              <a:t>,</a:t>
            </a:r>
            <a:br>
              <a:rPr kumimoji="0" lang="en-US" altLang="en-US" sz="1000" b="0" i="0" u="none" strike="noStrike" cap="none" normalizeH="0" baseline="0" dirty="0">
                <a:ln>
                  <a:noFill/>
                </a:ln>
                <a:solidFill>
                  <a:srgbClr val="CC7832"/>
                </a:solidFill>
                <a:effectLst/>
                <a:latin typeface="JetBrains Mono"/>
              </a:rPr>
            </a:br>
            <a:r>
              <a:rPr kumimoji="0" lang="en-US" altLang="en-US" sz="1000" b="0" i="0" u="none" strike="noStrike" cap="none" normalizeH="0" baseline="0" dirty="0">
                <a:ln>
                  <a:noFill/>
                </a:ln>
                <a:solidFill>
                  <a:srgbClr val="CC7832"/>
                </a:solidFill>
                <a:effectLst/>
                <a:latin typeface="JetBrains Mono"/>
              </a:rPr>
              <a:t>    </a:t>
            </a:r>
            <a:r>
              <a:rPr kumimoji="0" lang="en-US" altLang="en-US" sz="1000" b="0" i="0" u="none" strike="noStrike" cap="none" normalizeH="0" baseline="0" dirty="0">
                <a:ln>
                  <a:noFill/>
                </a:ln>
                <a:solidFill>
                  <a:srgbClr val="AA4926"/>
                </a:solidFill>
                <a:effectLst/>
                <a:latin typeface="JetBrains Mono"/>
              </a:rPr>
              <a:t>validation_data</a:t>
            </a:r>
            <a:r>
              <a:rPr kumimoji="0" lang="en-US" altLang="en-US" sz="1000" b="0" i="0" u="none" strike="noStrike" cap="none" normalizeH="0" baseline="0" dirty="0">
                <a:ln>
                  <a:noFill/>
                </a:ln>
                <a:solidFill>
                  <a:srgbClr val="A9B7C6"/>
                </a:solidFill>
                <a:effectLst/>
                <a:latin typeface="JetBrains Mono"/>
              </a:rPr>
              <a:t>=val_generator</a:t>
            </a:r>
            <a:r>
              <a:rPr kumimoji="0" lang="en-US" altLang="en-US" sz="1000" b="0" i="0" u="none" strike="noStrike" cap="none" normalizeH="0" baseline="0" dirty="0">
                <a:ln>
                  <a:noFill/>
                </a:ln>
                <a:solidFill>
                  <a:srgbClr val="CC7832"/>
                </a:solidFill>
                <a:effectLst/>
                <a:latin typeface="JetBrains Mono"/>
              </a:rPr>
              <a:t>,</a:t>
            </a:r>
            <a:br>
              <a:rPr kumimoji="0" lang="en-US" altLang="en-US" sz="1000" b="0" i="0" u="none" strike="noStrike" cap="none" normalizeH="0" baseline="0" dirty="0">
                <a:ln>
                  <a:noFill/>
                </a:ln>
                <a:solidFill>
                  <a:srgbClr val="CC7832"/>
                </a:solidFill>
                <a:effectLst/>
                <a:latin typeface="JetBrains Mono"/>
              </a:rPr>
            </a:br>
            <a:r>
              <a:rPr kumimoji="0" lang="en-US" altLang="en-US" sz="1000" b="0" i="0" u="none" strike="noStrike" cap="none" normalizeH="0" baseline="0" dirty="0">
                <a:ln>
                  <a:noFill/>
                </a:ln>
                <a:solidFill>
                  <a:srgbClr val="CC7832"/>
                </a:solidFill>
                <a:effectLst/>
                <a:latin typeface="JetBrains Mono"/>
              </a:rPr>
              <a:t>    </a:t>
            </a:r>
            <a:r>
              <a:rPr kumimoji="0" lang="en-US" altLang="en-US" sz="1000" b="0" i="0" u="none" strike="noStrike" cap="none" normalizeH="0" baseline="0" dirty="0">
                <a:ln>
                  <a:noFill/>
                </a:ln>
                <a:solidFill>
                  <a:srgbClr val="AA4926"/>
                </a:solidFill>
                <a:effectLst/>
                <a:latin typeface="JetBrains Mono"/>
              </a:rPr>
              <a:t>callbacks</a:t>
            </a:r>
            <a:r>
              <a:rPr kumimoji="0" lang="en-US" altLang="en-US" sz="1000" b="0" i="0" u="none" strike="noStrike" cap="none" normalizeH="0" baseline="0" dirty="0">
                <a:ln>
                  <a:noFill/>
                </a:ln>
                <a:solidFill>
                  <a:srgbClr val="A9B7C6"/>
                </a:solidFill>
                <a:effectLst/>
                <a:latin typeface="JetBrains Mono"/>
              </a:rPr>
              <a:t>=[check_point_saver_best_loss</a:t>
            </a:r>
            <a:r>
              <a:rPr kumimoji="0" lang="en-US" altLang="en-US" sz="1000" b="0" i="0" u="none" strike="noStrike" cap="none" normalizeH="0" baseline="0" dirty="0">
                <a:ln>
                  <a:noFill/>
                </a:ln>
                <a:solidFill>
                  <a:srgbClr val="CC7832"/>
                </a:solidFill>
                <a:effectLst/>
                <a:latin typeface="JetBrains Mono"/>
              </a:rPr>
              <a:t>, </a:t>
            </a:r>
            <a:r>
              <a:rPr kumimoji="0" lang="en-US" altLang="en-US" sz="1000" b="0" i="0" u="none" strike="noStrike" cap="none" normalizeH="0" baseline="0" dirty="0">
                <a:ln>
                  <a:noFill/>
                </a:ln>
                <a:solidFill>
                  <a:srgbClr val="A9B7C6"/>
                </a:solidFill>
                <a:effectLst/>
                <a:latin typeface="JetBrains Mono"/>
              </a:rPr>
              <a:t>check_point_saver_best_acc</a:t>
            </a:r>
            <a:r>
              <a:rPr kumimoji="0" lang="en-US" altLang="en-US" sz="1000" b="0" i="0" u="none" strike="noStrike" cap="none" normalizeH="0" baseline="0" dirty="0">
                <a:ln>
                  <a:noFill/>
                </a:ln>
                <a:solidFill>
                  <a:srgbClr val="CC7832"/>
                </a:solidFill>
                <a:effectLst/>
                <a:latin typeface="JetBrains Mono"/>
              </a:rPr>
              <a:t>, </a:t>
            </a:r>
            <a:r>
              <a:rPr kumimoji="0" lang="en-US" altLang="en-US" sz="1000" b="0" i="0" u="none" strike="noStrike" cap="none" normalizeH="0" baseline="0" dirty="0">
                <a:ln>
                  <a:noFill/>
                </a:ln>
                <a:solidFill>
                  <a:srgbClr val="A9B7C6"/>
                </a:solidFill>
                <a:effectLst/>
                <a:latin typeface="JetBrains Mono"/>
              </a:rPr>
              <a:t>check_point_saver</a:t>
            </a:r>
            <a:r>
              <a:rPr kumimoji="0" lang="en-US" altLang="en-US" sz="1000" b="0" i="0" u="none" strike="noStrike" cap="none" normalizeH="0" baseline="0" dirty="0">
                <a:ln>
                  <a:noFill/>
                </a:ln>
                <a:solidFill>
                  <a:srgbClr val="CC7832"/>
                </a:solidFill>
                <a:effectLst/>
                <a:latin typeface="JetBrains Mono"/>
              </a:rPr>
              <a:t>, </a:t>
            </a:r>
            <a:r>
              <a:rPr kumimoji="0" lang="en-US" altLang="en-US" sz="1000" b="0" i="0" u="none" strike="noStrike" cap="none" normalizeH="0" baseline="0" dirty="0">
                <a:ln>
                  <a:noFill/>
                </a:ln>
                <a:solidFill>
                  <a:srgbClr val="A9B7C6"/>
                </a:solidFill>
                <a:effectLst/>
                <a:latin typeface="JetBrains Mono"/>
              </a:rPr>
              <a:t>tb</a:t>
            </a:r>
            <a:r>
              <a:rPr kumimoji="0" lang="en-US" altLang="en-US" sz="1000" b="0" i="0" u="none" strike="noStrike" cap="none" normalizeH="0" baseline="0" dirty="0">
                <a:ln>
                  <a:noFill/>
                </a:ln>
                <a:solidFill>
                  <a:srgbClr val="CC7832"/>
                </a:solidFill>
                <a:effectLst/>
                <a:latin typeface="JetBrains Mono"/>
              </a:rPr>
              <a:t>, </a:t>
            </a:r>
            <a:r>
              <a:rPr kumimoji="0" lang="en-US" altLang="en-US" sz="1000" b="0" i="0" u="none" strike="noStrike" cap="none" normalizeH="0" baseline="0" dirty="0">
                <a:ln>
                  <a:noFill/>
                </a:ln>
                <a:solidFill>
                  <a:srgbClr val="A9B7C6"/>
                </a:solidFill>
                <a:effectLst/>
                <a:latin typeface="JetBrains Mono"/>
              </a:rPr>
              <a:t>cm_tb])</a:t>
            </a:r>
            <a:br>
              <a:rPr kumimoji="0" lang="en-US" altLang="en-US" sz="1000" b="0" i="0" u="none" strike="noStrike" cap="none" normalizeH="0" baseline="0" dirty="0">
                <a:ln>
                  <a:noFill/>
                </a:ln>
                <a:solidFill>
                  <a:srgbClr val="CC7832"/>
                </a:solidFill>
                <a:effectLst/>
                <a:latin typeface="JetBrains Mono"/>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333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Como </a:t>
            </a:r>
            <a:r>
              <a:rPr lang="en-US" dirty="0" err="1"/>
              <a:t>utilizar</a:t>
            </a:r>
            <a:endParaRPr lang="en-US" dirty="0"/>
          </a:p>
        </p:txBody>
      </p:sp>
      <p:sp>
        <p:nvSpPr>
          <p:cNvPr id="5" name="Espaço Reservado para Texto 4"/>
          <p:cNvSpPr>
            <a:spLocks noGrp="1"/>
          </p:cNvSpPr>
          <p:nvPr>
            <p:ph type="body" sz="quarter" idx="15"/>
          </p:nvPr>
        </p:nvSpPr>
        <p:spPr/>
        <p:txBody>
          <a:bodyPr/>
          <a:lstStyle/>
          <a:p>
            <a:r>
              <a:rPr lang="en-US" dirty="0" err="1"/>
              <a:t>Tensorboard</a:t>
            </a:r>
            <a:endParaRPr lang="en-US" dirty="0"/>
          </a:p>
        </p:txBody>
      </p:sp>
      <p:sp>
        <p:nvSpPr>
          <p:cNvPr id="12" name="CaixaDeTexto 11"/>
          <p:cNvSpPr txBox="1"/>
          <p:nvPr/>
        </p:nvSpPr>
        <p:spPr>
          <a:xfrm>
            <a:off x="259200" y="1145989"/>
            <a:ext cx="10047622" cy="1603003"/>
          </a:xfrm>
          <a:prstGeom prst="rect">
            <a:avLst/>
          </a:prstGeom>
          <a:noFill/>
        </p:spPr>
        <p:txBody>
          <a:bodyPr wrap="none" lIns="0" tIns="0" rIns="0" bIns="0" rtlCol="0">
            <a:sp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dirty="0">
                <a:solidFill>
                  <a:srgbClr val="000000"/>
                </a:solidFill>
              </a:rPr>
              <a:t>O </a:t>
            </a:r>
            <a:r>
              <a:rPr lang="pt-BR" kern="0" dirty="0" err="1">
                <a:solidFill>
                  <a:srgbClr val="000000"/>
                </a:solidFill>
              </a:rPr>
              <a:t>keras</a:t>
            </a:r>
            <a:r>
              <a:rPr lang="pt-BR" kern="0" dirty="0">
                <a:solidFill>
                  <a:srgbClr val="000000"/>
                </a:solidFill>
              </a:rPr>
              <a:t> possui a classe abstrata </a:t>
            </a:r>
            <a:r>
              <a:rPr lang="pt-BR" kern="0" dirty="0" err="1">
                <a:solidFill>
                  <a:srgbClr val="000000"/>
                </a:solidFill>
              </a:rPr>
              <a:t>Callback</a:t>
            </a:r>
            <a:r>
              <a:rPr lang="pt-BR" kern="0" dirty="0">
                <a:solidFill>
                  <a:srgbClr val="000000"/>
                </a:solidFill>
              </a:rPr>
              <a:t> que executa tarefas no fim de determinadas ações </a:t>
            </a:r>
            <a:br>
              <a:rPr lang="pt-BR" kern="0" dirty="0">
                <a:solidFill>
                  <a:srgbClr val="000000"/>
                </a:solidFill>
              </a:rPr>
            </a:br>
            <a:r>
              <a:rPr lang="pt-BR" kern="0" dirty="0">
                <a:solidFill>
                  <a:srgbClr val="000000"/>
                </a:solidFill>
              </a:rPr>
              <a:t>durante o treino.</a:t>
            </a: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dirty="0">
                <a:solidFill>
                  <a:srgbClr val="000000"/>
                </a:solidFill>
              </a:rPr>
              <a:t>O </a:t>
            </a:r>
            <a:r>
              <a:rPr lang="pt-BR" kern="0" dirty="0" err="1">
                <a:solidFill>
                  <a:srgbClr val="000000"/>
                </a:solidFill>
              </a:rPr>
              <a:t>tensorboard</a:t>
            </a:r>
            <a:r>
              <a:rPr lang="pt-BR" kern="0" dirty="0">
                <a:solidFill>
                  <a:srgbClr val="000000"/>
                </a:solidFill>
              </a:rPr>
              <a:t> possui um </a:t>
            </a:r>
            <a:r>
              <a:rPr lang="pt-BR" kern="0" dirty="0" err="1">
                <a:solidFill>
                  <a:srgbClr val="000000"/>
                </a:solidFill>
              </a:rPr>
              <a:t>callback</a:t>
            </a:r>
            <a:r>
              <a:rPr lang="pt-BR" kern="0" dirty="0">
                <a:solidFill>
                  <a:srgbClr val="000000"/>
                </a:solidFill>
              </a:rPr>
              <a:t> com o próprio nome de </a:t>
            </a:r>
            <a:r>
              <a:rPr lang="pt-BR" kern="0" dirty="0" err="1">
                <a:solidFill>
                  <a:srgbClr val="000000"/>
                </a:solidFill>
              </a:rPr>
              <a:t>Tensorboard</a:t>
            </a:r>
            <a:r>
              <a:rPr lang="pt-BR" kern="0" dirty="0">
                <a:solidFill>
                  <a:srgbClr val="000000"/>
                </a:solidFill>
              </a:rPr>
              <a:t> onde implementa o uso</a:t>
            </a:r>
            <a:br>
              <a:rPr lang="pt-BR" kern="0" dirty="0">
                <a:solidFill>
                  <a:srgbClr val="000000"/>
                </a:solidFill>
              </a:rPr>
            </a:br>
            <a:r>
              <a:rPr lang="pt-BR" kern="0" dirty="0">
                <a:solidFill>
                  <a:srgbClr val="000000"/>
                </a:solidFill>
              </a:rPr>
              <a:t>apropriado das ferramentas para gerar logs compatíveis.</a:t>
            </a: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dirty="0">
                <a:solidFill>
                  <a:srgbClr val="000000"/>
                </a:solidFill>
              </a:rPr>
              <a:t>Esse </a:t>
            </a:r>
            <a:r>
              <a:rPr lang="pt-BR" kern="0" dirty="0" err="1">
                <a:solidFill>
                  <a:srgbClr val="000000"/>
                </a:solidFill>
              </a:rPr>
              <a:t>callback</a:t>
            </a:r>
            <a:r>
              <a:rPr lang="pt-BR" kern="0" dirty="0">
                <a:solidFill>
                  <a:srgbClr val="000000"/>
                </a:solidFill>
              </a:rPr>
              <a:t> inclui o grafo do modelos e logs de todas as métricas utilizadas no treinamento</a:t>
            </a:r>
          </a:p>
        </p:txBody>
      </p:sp>
    </p:spTree>
    <p:extLst>
      <p:ext uri="{BB962C8B-B14F-4D97-AF65-F5344CB8AC3E}">
        <p14:creationId xmlns:p14="http://schemas.microsoft.com/office/powerpoint/2010/main" val="2656445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D82EB9-F888-4EF5-9BD3-4FB532D116CB}"/>
              </a:ext>
            </a:extLst>
          </p:cNvPr>
          <p:cNvSpPr>
            <a:spLocks noGrp="1"/>
          </p:cNvSpPr>
          <p:nvPr>
            <p:ph type="ctrTitle"/>
          </p:nvPr>
        </p:nvSpPr>
        <p:spPr/>
        <p:txBody>
          <a:bodyPr/>
          <a:lstStyle/>
          <a:p>
            <a:r>
              <a:rPr lang="de-DE" dirty="0"/>
              <a:t>Datasets</a:t>
            </a:r>
          </a:p>
        </p:txBody>
      </p:sp>
    </p:spTree>
    <p:extLst>
      <p:ext uri="{BB962C8B-B14F-4D97-AF65-F5344CB8AC3E}">
        <p14:creationId xmlns:p14="http://schemas.microsoft.com/office/powerpoint/2010/main" val="4116999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err="1"/>
              <a:t>Classificação</a:t>
            </a:r>
            <a:endParaRPr lang="en-US" dirty="0"/>
          </a:p>
        </p:txBody>
      </p:sp>
      <p:sp>
        <p:nvSpPr>
          <p:cNvPr id="5" name="Espaço Reservado para Texto 4"/>
          <p:cNvSpPr>
            <a:spLocks noGrp="1"/>
          </p:cNvSpPr>
          <p:nvPr>
            <p:ph type="body" sz="quarter" idx="15"/>
          </p:nvPr>
        </p:nvSpPr>
        <p:spPr/>
        <p:txBody>
          <a:bodyPr/>
          <a:lstStyle/>
          <a:p>
            <a:r>
              <a:rPr lang="en-US" dirty="0"/>
              <a:t>Datasets</a:t>
            </a:r>
          </a:p>
        </p:txBody>
      </p:sp>
      <p:sp>
        <p:nvSpPr>
          <p:cNvPr id="12" name="CaixaDeTexto 11"/>
          <p:cNvSpPr txBox="1"/>
          <p:nvPr/>
        </p:nvSpPr>
        <p:spPr>
          <a:xfrm>
            <a:off x="259200" y="1145989"/>
            <a:ext cx="4448013" cy="3821559"/>
          </a:xfrm>
          <a:prstGeom prst="rect">
            <a:avLst/>
          </a:prstGeom>
          <a:noFill/>
        </p:spPr>
        <p:txBody>
          <a:bodyPr wrap="none" lIns="0" tIns="0" rIns="0" bIns="0" rtlCol="0">
            <a:sp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dirty="0">
                <a:solidFill>
                  <a:srgbClr val="000000"/>
                </a:solidFill>
                <a:hlinkClick r:id="rId2"/>
              </a:rPr>
              <a:t>MNIST</a:t>
            </a:r>
            <a:endParaRPr lang="pt-BR" kern="0" dirty="0">
              <a:solidFill>
                <a:srgbClr val="000000"/>
              </a:solidFill>
            </a:endParaRP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Resolução: 28x28 Tons de cinza</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Classes: 10</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Imagens: 70k (60k treino / 10k teste)</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Tamanho: 10mb</a:t>
            </a:r>
            <a:br>
              <a:rPr lang="pt-BR" kern="0" dirty="0">
                <a:solidFill>
                  <a:srgbClr val="000000"/>
                </a:solidFill>
              </a:rPr>
            </a:br>
            <a:endParaRPr lang="pt-BR" kern="0" dirty="0">
              <a:solidFill>
                <a:srgbClr val="000000"/>
              </a:solidFill>
            </a:endParaRP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dirty="0">
                <a:solidFill>
                  <a:srgbClr val="000000"/>
                </a:solidFill>
                <a:hlinkClick r:id="rId3"/>
              </a:rPr>
              <a:t>CIFAR 10</a:t>
            </a:r>
            <a:endParaRPr lang="pt-BR" kern="0" dirty="0">
              <a:solidFill>
                <a:srgbClr val="000000"/>
              </a:solidFill>
            </a:endParaRP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Resolução: 32x32 RGB</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Classes: 10</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Imagens: 60k (50k treino / 10k teste)</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Tamanho: 150mb</a:t>
            </a:r>
          </a:p>
        </p:txBody>
      </p:sp>
      <p:sp>
        <p:nvSpPr>
          <p:cNvPr id="6" name="CaixaDeTexto 5"/>
          <p:cNvSpPr txBox="1"/>
          <p:nvPr/>
        </p:nvSpPr>
        <p:spPr>
          <a:xfrm>
            <a:off x="5000853" y="1145989"/>
            <a:ext cx="4935325" cy="3821559"/>
          </a:xfrm>
          <a:prstGeom prst="rect">
            <a:avLst/>
          </a:prstGeom>
          <a:noFill/>
        </p:spPr>
        <p:txBody>
          <a:bodyPr wrap="none" lIns="0" tIns="0" rIns="0" bIns="0" rtlCol="0">
            <a:sp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dirty="0">
                <a:solidFill>
                  <a:srgbClr val="000000"/>
                </a:solidFill>
                <a:hlinkClick r:id="rId4"/>
              </a:rPr>
              <a:t>Fashion MNIST</a:t>
            </a:r>
            <a:endParaRPr lang="pt-BR" kern="0" dirty="0">
              <a:solidFill>
                <a:srgbClr val="000000"/>
              </a:solidFill>
            </a:endParaRP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Resolução: 28x28 Tons de cinza</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Classes: 10</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Imagens: 70k (60k treino / 10k teste)</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Tamanho: 30mb</a:t>
            </a:r>
            <a:br>
              <a:rPr lang="pt-BR" kern="0" dirty="0">
                <a:solidFill>
                  <a:srgbClr val="000000"/>
                </a:solidFill>
              </a:rPr>
            </a:br>
            <a:endParaRPr lang="pt-BR" kern="0" dirty="0">
              <a:solidFill>
                <a:srgbClr val="000000"/>
              </a:solidFill>
            </a:endParaRP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dirty="0">
                <a:solidFill>
                  <a:srgbClr val="000000"/>
                </a:solidFill>
                <a:hlinkClick r:id="rId5"/>
              </a:rPr>
              <a:t>Imagenet</a:t>
            </a:r>
            <a:endParaRPr lang="pt-BR" kern="0" dirty="0">
              <a:solidFill>
                <a:srgbClr val="000000"/>
              </a:solidFill>
            </a:endParaRP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Resolução: variável RGB</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Classes: 1k</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Imagens: 1.4kk (1.3kk treino / 100k teste)</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Tamanho: 150gb</a:t>
            </a:r>
          </a:p>
        </p:txBody>
      </p:sp>
    </p:spTree>
    <p:extLst>
      <p:ext uri="{BB962C8B-B14F-4D97-AF65-F5344CB8AC3E}">
        <p14:creationId xmlns:p14="http://schemas.microsoft.com/office/powerpoint/2010/main" val="359118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err="1"/>
              <a:t>Detecção</a:t>
            </a:r>
            <a:endParaRPr lang="en-US" dirty="0"/>
          </a:p>
        </p:txBody>
      </p:sp>
      <p:sp>
        <p:nvSpPr>
          <p:cNvPr id="5" name="Espaço Reservado para Texto 4"/>
          <p:cNvSpPr>
            <a:spLocks noGrp="1"/>
          </p:cNvSpPr>
          <p:nvPr>
            <p:ph type="body" sz="quarter" idx="15"/>
          </p:nvPr>
        </p:nvSpPr>
        <p:spPr/>
        <p:txBody>
          <a:bodyPr/>
          <a:lstStyle/>
          <a:p>
            <a:r>
              <a:rPr lang="en-US" dirty="0"/>
              <a:t>Datasets</a:t>
            </a:r>
          </a:p>
        </p:txBody>
      </p:sp>
      <p:sp>
        <p:nvSpPr>
          <p:cNvPr id="12" name="CaixaDeTexto 11"/>
          <p:cNvSpPr txBox="1"/>
          <p:nvPr/>
        </p:nvSpPr>
        <p:spPr>
          <a:xfrm>
            <a:off x="259200" y="1145989"/>
            <a:ext cx="3281026" cy="3821559"/>
          </a:xfrm>
          <a:prstGeom prst="rect">
            <a:avLst/>
          </a:prstGeom>
          <a:noFill/>
        </p:spPr>
        <p:txBody>
          <a:bodyPr wrap="none" lIns="0" tIns="0" rIns="0" bIns="0" rtlCol="0">
            <a:sp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dirty="0">
                <a:solidFill>
                  <a:srgbClr val="000000"/>
                </a:solidFill>
                <a:hlinkClick r:id="rId2"/>
              </a:rPr>
              <a:t>VOC</a:t>
            </a:r>
            <a:endParaRPr lang="pt-BR" kern="0" dirty="0">
              <a:solidFill>
                <a:srgbClr val="000000"/>
              </a:solidFill>
            </a:endParaRP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Resolução: variável RGB</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Classes: 20</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Imagens: 12k </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Tamanho: ~4gb</a:t>
            </a:r>
            <a:br>
              <a:rPr lang="pt-BR" kern="0" dirty="0">
                <a:solidFill>
                  <a:srgbClr val="000000"/>
                </a:solidFill>
              </a:rPr>
            </a:br>
            <a:endParaRPr lang="pt-BR" kern="0" dirty="0">
              <a:solidFill>
                <a:srgbClr val="000000"/>
              </a:solidFill>
            </a:endParaRP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dirty="0">
                <a:solidFill>
                  <a:srgbClr val="000000"/>
                </a:solidFill>
                <a:hlinkClick r:id="rId3"/>
              </a:rPr>
              <a:t>COCO</a:t>
            </a:r>
            <a:endParaRPr lang="pt-BR" kern="0" dirty="0">
              <a:solidFill>
                <a:srgbClr val="000000"/>
              </a:solidFill>
            </a:endParaRP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Resolução: variável RGB</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Classes: 80</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Imagens: 240k </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Tamanho: ~40gb</a:t>
            </a:r>
          </a:p>
        </p:txBody>
      </p:sp>
      <p:sp>
        <p:nvSpPr>
          <p:cNvPr id="6" name="CaixaDeTexto 5"/>
          <p:cNvSpPr txBox="1"/>
          <p:nvPr/>
        </p:nvSpPr>
        <p:spPr>
          <a:xfrm>
            <a:off x="5000853" y="1145989"/>
            <a:ext cx="3281026" cy="3821559"/>
          </a:xfrm>
          <a:prstGeom prst="rect">
            <a:avLst/>
          </a:prstGeom>
          <a:noFill/>
        </p:spPr>
        <p:txBody>
          <a:bodyPr wrap="none" lIns="0" tIns="0" rIns="0" bIns="0" rtlCol="0">
            <a:sp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dirty="0">
                <a:solidFill>
                  <a:srgbClr val="000000"/>
                </a:solidFill>
                <a:hlinkClick r:id="rId4"/>
              </a:rPr>
              <a:t>Kitti</a:t>
            </a:r>
            <a:endParaRPr lang="pt-BR" kern="0" dirty="0">
              <a:solidFill>
                <a:srgbClr val="000000"/>
              </a:solidFill>
            </a:endParaRP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Resolução: 1392x512</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Classes: 8</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Imagens: 7k </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Tamanho: 7GB</a:t>
            </a:r>
            <a:br>
              <a:rPr lang="pt-BR" kern="0" dirty="0">
                <a:solidFill>
                  <a:srgbClr val="000000"/>
                </a:solidFill>
              </a:rPr>
            </a:br>
            <a:endParaRPr lang="pt-BR" kern="0" dirty="0">
              <a:solidFill>
                <a:srgbClr val="000000"/>
              </a:solidFill>
            </a:endParaRP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dirty="0">
                <a:solidFill>
                  <a:srgbClr val="000000"/>
                </a:solidFill>
                <a:hlinkClick r:id="rId5"/>
              </a:rPr>
              <a:t>Wider Face</a:t>
            </a:r>
            <a:endParaRPr lang="pt-BR" kern="0" dirty="0">
              <a:solidFill>
                <a:srgbClr val="000000"/>
              </a:solidFill>
            </a:endParaRP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Resolução: variável RGB</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Classes: 1</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Imagens: 32k</a:t>
            </a:r>
          </a:p>
          <a:p>
            <a:pPr marL="696887" lvl="1" indent="-285750" fontAlgn="auto">
              <a:lnSpc>
                <a:spcPts val="2300"/>
              </a:lnSpc>
              <a:spcBef>
                <a:spcPts val="500"/>
              </a:spcBef>
              <a:spcAft>
                <a:spcPts val="0"/>
              </a:spcAft>
              <a:buFont typeface="Arial" panose="020B0604020202020204" pitchFamily="34" charset="0"/>
              <a:buChar char="•"/>
            </a:pPr>
            <a:r>
              <a:rPr lang="pt-BR" kern="0" dirty="0">
                <a:solidFill>
                  <a:srgbClr val="000000"/>
                </a:solidFill>
              </a:rPr>
              <a:t>Tamanho: ~3.5gb</a:t>
            </a:r>
          </a:p>
        </p:txBody>
      </p:sp>
    </p:spTree>
    <p:extLst>
      <p:ext uri="{BB962C8B-B14F-4D97-AF65-F5344CB8AC3E}">
        <p14:creationId xmlns:p14="http://schemas.microsoft.com/office/powerpoint/2010/main" val="23133756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D82EB9-F888-4EF5-9BD3-4FB532D116CB}"/>
              </a:ext>
            </a:extLst>
          </p:cNvPr>
          <p:cNvSpPr>
            <a:spLocks noGrp="1"/>
          </p:cNvSpPr>
          <p:nvPr>
            <p:ph type="ctrTitle"/>
          </p:nvPr>
        </p:nvSpPr>
        <p:spPr/>
        <p:txBody>
          <a:bodyPr/>
          <a:lstStyle/>
          <a:p>
            <a:r>
              <a:rPr lang="de-DE" dirty="0"/>
              <a:t>Autoencoder</a:t>
            </a:r>
          </a:p>
        </p:txBody>
      </p:sp>
    </p:spTree>
    <p:extLst>
      <p:ext uri="{BB962C8B-B14F-4D97-AF65-F5344CB8AC3E}">
        <p14:creationId xmlns:p14="http://schemas.microsoft.com/office/powerpoint/2010/main" val="2166547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5"/>
          </p:nvPr>
        </p:nvSpPr>
        <p:spPr/>
        <p:txBody>
          <a:bodyPr/>
          <a:lstStyle/>
          <a:p>
            <a:r>
              <a:rPr lang="pt-BR" noProof="0" dirty="0"/>
              <a:t>Métricas de Desempenho</a:t>
            </a:r>
          </a:p>
        </p:txBody>
      </p:sp>
      <p:sp>
        <p:nvSpPr>
          <p:cNvPr id="2" name="Espaço Reservado para Número de Slide 1"/>
          <p:cNvSpPr>
            <a:spLocks noGrp="1"/>
          </p:cNvSpPr>
          <p:nvPr>
            <p:ph type="sldNum" sz="quarter" idx="12"/>
          </p:nvPr>
        </p:nvSpPr>
        <p:spPr/>
        <p:txBody>
          <a:bodyPr/>
          <a:lstStyle/>
          <a:p>
            <a:fld id="{4898AEC0-503E-4FA4-859C-D0F72D6E3F79}" type="slidenum">
              <a:rPr lang="de-DE" smtClean="0"/>
              <a:pPr/>
              <a:t>5</a:t>
            </a:fld>
            <a:endParaRPr lang="de-DE"/>
          </a:p>
        </p:txBody>
      </p:sp>
      <mc:AlternateContent xmlns:mc="http://schemas.openxmlformats.org/markup-compatibility/2006" xmlns:a14="http://schemas.microsoft.com/office/drawing/2010/main">
        <mc:Choice Requires="a14">
          <p:sp>
            <p:nvSpPr>
              <p:cNvPr id="6" name="CaixaDeTexto 5"/>
              <p:cNvSpPr txBox="1"/>
              <p:nvPr/>
            </p:nvSpPr>
            <p:spPr>
              <a:xfrm>
                <a:off x="376518" y="1721224"/>
                <a:ext cx="10117078" cy="596412"/>
              </a:xfrm>
              <a:prstGeom prst="rect">
                <a:avLst/>
              </a:prstGeom>
              <a:noFill/>
            </p:spPr>
            <p:txBody>
              <a:bodyPr wrap="square" lIns="0" tIns="0" rIns="0" bIns="0" rtlCol="0">
                <a:noAutofit/>
              </a:bodyPr>
              <a:lstStyle/>
              <a:p>
                <a:pPr marL="696887" lvl="1" indent="-285750" fontAlgn="auto">
                  <a:lnSpc>
                    <a:spcPts val="2300"/>
                  </a:lnSpc>
                  <a:spcBef>
                    <a:spcPts val="500"/>
                  </a:spcBef>
                  <a:spcAft>
                    <a:spcPts val="0"/>
                  </a:spcAft>
                  <a:buFont typeface="Arial" panose="020B0604020202020204" pitchFamily="34" charset="0"/>
                  <a:buChar char="•"/>
                </a:pPr>
                <a:r>
                  <a:rPr lang="pt-BR" b="1" kern="0" dirty="0">
                    <a:solidFill>
                      <a:srgbClr val="000000"/>
                    </a:solidFill>
                  </a:rPr>
                  <a:t>MSE/RMSE </a:t>
                </a:r>
                <a:r>
                  <a:rPr lang="pt-BR" kern="0" dirty="0">
                    <a:solidFill>
                      <a:srgbClr val="000000"/>
                    </a:solidFill>
                  </a:rPr>
                  <a:t>O erro quadrático médio(MSE) se refere a medida absoluta de quanto os resultados preditos pelo modelo desviam dos dados reais, o quão longe os resultados do modelo se encontram dos resultados reais.  E a raiz do erro quadrático médio (RMSE) é comumente utilizada quando os valores do MSE são muito grandes para serem comparados, facilitando a interpretação. </a:t>
                </a:r>
              </a:p>
              <a:p>
                <a:pPr marL="696887" lvl="1" indent="-285750" fontAlgn="auto">
                  <a:lnSpc>
                    <a:spcPts val="2300"/>
                  </a:lnSpc>
                  <a:spcBef>
                    <a:spcPts val="500"/>
                  </a:spcBef>
                  <a:spcAft>
                    <a:spcPts val="0"/>
                  </a:spcAft>
                  <a:buFont typeface="Arial" panose="020B0604020202020204" pitchFamily="34" charset="0"/>
                  <a:buChar char="•"/>
                </a:pPr>
                <a:endParaRPr lang="pt-BR" kern="0" dirty="0">
                  <a:solidFill>
                    <a:srgbClr val="000000"/>
                  </a:solidFill>
                </a:endParaRPr>
              </a:p>
              <a:p>
                <a:pPr lvl="2" fontAlgn="auto">
                  <a:lnSpc>
                    <a:spcPts val="2300"/>
                  </a:lnSpc>
                  <a:spcBef>
                    <a:spcPts val="500"/>
                  </a:spcBef>
                  <a:spcAft>
                    <a:spcPts val="0"/>
                  </a:spcAft>
                </a:pPr>
                <a:endParaRPr lang="pt-BR" kern="0" dirty="0">
                  <a:solidFill>
                    <a:srgbClr val="000000"/>
                  </a:solidFill>
                </a:endParaRPr>
              </a:p>
              <a:p>
                <a:pPr lvl="2" fontAlgn="auto">
                  <a:lnSpc>
                    <a:spcPts val="2300"/>
                  </a:lnSpc>
                  <a:spcBef>
                    <a:spcPts val="500"/>
                  </a:spcBef>
                  <a:spcAft>
                    <a:spcPts val="0"/>
                  </a:spcAft>
                </a:pPr>
                <a14:m>
                  <m:oMathPara xmlns:m="http://schemas.openxmlformats.org/officeDocument/2006/math">
                    <m:oMathParaPr>
                      <m:jc m:val="centerGroup"/>
                    </m:oMathParaPr>
                    <m:oMath xmlns:m="http://schemas.openxmlformats.org/officeDocument/2006/math">
                      <m:r>
                        <a:rPr lang="en-US" b="0" i="1" kern="0" smtClean="0">
                          <a:solidFill>
                            <a:srgbClr val="000000"/>
                          </a:solidFill>
                          <a:latin typeface="Cambria Math" panose="02040503050406030204" pitchFamily="18" charset="0"/>
                        </a:rPr>
                        <m:t>𝑅𝑀𝑆𝐸</m:t>
                      </m:r>
                      <m:r>
                        <a:rPr lang="pt-BR" kern="0">
                          <a:solidFill>
                            <a:srgbClr val="000000"/>
                          </a:solidFill>
                          <a:latin typeface="Cambria Math" panose="02040503050406030204" pitchFamily="18" charset="0"/>
                        </a:rPr>
                        <m:t>=</m:t>
                      </m:r>
                      <m:r>
                        <a:rPr lang="en-US" b="0" i="0" kern="0" smtClean="0">
                          <a:solidFill>
                            <a:srgbClr val="000000"/>
                          </a:solidFill>
                          <a:latin typeface="Cambria Math" panose="02040503050406030204" pitchFamily="18" charset="0"/>
                        </a:rPr>
                        <m:t>  </m:t>
                      </m:r>
                      <m:rad>
                        <m:radPr>
                          <m:degHide m:val="on"/>
                          <m:ctrlPr>
                            <a:rPr lang="en-US" b="0" i="1" kern="0" smtClean="0">
                              <a:solidFill>
                                <a:srgbClr val="000000"/>
                              </a:solidFill>
                              <a:latin typeface="Cambria Math" panose="02040503050406030204" pitchFamily="18" charset="0"/>
                            </a:rPr>
                          </m:ctrlPr>
                        </m:radPr>
                        <m:deg/>
                        <m:e>
                          <m:r>
                            <a:rPr lang="en-US" b="0" i="1" kern="0" smtClean="0">
                              <a:solidFill>
                                <a:srgbClr val="000000"/>
                              </a:solidFill>
                              <a:latin typeface="Cambria Math" panose="02040503050406030204" pitchFamily="18" charset="0"/>
                            </a:rPr>
                            <m:t>𝑀𝑆𝐸</m:t>
                          </m:r>
                        </m:e>
                      </m:rad>
                      <m:r>
                        <a:rPr lang="en-US" b="0" i="0" kern="0" smtClean="0">
                          <a:solidFill>
                            <a:srgbClr val="000000"/>
                          </a:solidFill>
                          <a:latin typeface="Cambria Math" panose="02040503050406030204" pitchFamily="18" charset="0"/>
                        </a:rPr>
                        <m:t>  </m:t>
                      </m:r>
                      <m:r>
                        <a:rPr lang="en-US" b="0" i="1" kern="0" smtClean="0">
                          <a:solidFill>
                            <a:srgbClr val="000000"/>
                          </a:solidFill>
                          <a:latin typeface="Cambria Math" panose="02040503050406030204" pitchFamily="18" charset="0"/>
                          <a:ea typeface="Cambria Math" panose="02040503050406030204" pitchFamily="18" charset="0"/>
                        </a:rPr>
                        <m:t>∴</m:t>
                      </m:r>
                      <m:r>
                        <a:rPr lang="en-US" b="0" i="0" kern="0" smtClean="0">
                          <a:solidFill>
                            <a:srgbClr val="000000"/>
                          </a:solidFill>
                          <a:latin typeface="Cambria Math" panose="02040503050406030204" pitchFamily="18" charset="0"/>
                        </a:rPr>
                        <m:t> </m:t>
                      </m:r>
                      <m:r>
                        <m:rPr>
                          <m:sty m:val="p"/>
                        </m:rPr>
                        <a:rPr lang="en-US" b="0" i="0" kern="0" smtClean="0">
                          <a:solidFill>
                            <a:srgbClr val="000000"/>
                          </a:solidFill>
                          <a:latin typeface="Cambria Math" panose="02040503050406030204" pitchFamily="18" charset="0"/>
                        </a:rPr>
                        <m:t>MSE</m:t>
                      </m:r>
                      <m:r>
                        <a:rPr lang="en-US" b="0" i="0" kern="0" smtClean="0">
                          <a:solidFill>
                            <a:srgbClr val="000000"/>
                          </a:solidFill>
                          <a:latin typeface="Cambria Math" panose="02040503050406030204" pitchFamily="18" charset="0"/>
                        </a:rPr>
                        <m:t>=</m:t>
                      </m:r>
                      <m:f>
                        <m:fPr>
                          <m:ctrlPr>
                            <a:rPr lang="en-US" b="0" i="1" kern="0" smtClean="0">
                              <a:solidFill>
                                <a:srgbClr val="000000"/>
                              </a:solidFill>
                              <a:latin typeface="Cambria Math" panose="02040503050406030204" pitchFamily="18" charset="0"/>
                            </a:rPr>
                          </m:ctrlPr>
                        </m:fPr>
                        <m:num>
                          <m:r>
                            <a:rPr lang="en-US" b="0" i="1" kern="0" smtClean="0">
                              <a:solidFill>
                                <a:srgbClr val="000000"/>
                              </a:solidFill>
                              <a:latin typeface="Cambria Math" panose="02040503050406030204" pitchFamily="18" charset="0"/>
                            </a:rPr>
                            <m:t>1</m:t>
                          </m:r>
                        </m:num>
                        <m:den>
                          <m:r>
                            <a:rPr lang="en-US" b="0" i="1" kern="0" smtClean="0">
                              <a:solidFill>
                                <a:srgbClr val="000000"/>
                              </a:solidFill>
                              <a:latin typeface="Cambria Math" panose="02040503050406030204" pitchFamily="18" charset="0"/>
                            </a:rPr>
                            <m:t>𝑁</m:t>
                          </m:r>
                        </m:den>
                      </m:f>
                      <m:nary>
                        <m:naryPr>
                          <m:chr m:val="∑"/>
                          <m:ctrlPr>
                            <a:rPr lang="en-US" b="0" i="1" kern="0" smtClean="0">
                              <a:solidFill>
                                <a:srgbClr val="000000"/>
                              </a:solidFill>
                              <a:latin typeface="Cambria Math" panose="02040503050406030204" pitchFamily="18" charset="0"/>
                            </a:rPr>
                          </m:ctrlPr>
                        </m:naryPr>
                        <m:sub>
                          <m:r>
                            <m:rPr>
                              <m:brk m:alnAt="23"/>
                            </m:rPr>
                            <a:rPr lang="en-US" b="0" i="1" kern="0" smtClean="0">
                              <a:solidFill>
                                <a:srgbClr val="000000"/>
                              </a:solidFill>
                              <a:latin typeface="Cambria Math" panose="02040503050406030204" pitchFamily="18" charset="0"/>
                            </a:rPr>
                            <m:t>𝑖</m:t>
                          </m:r>
                          <m:r>
                            <a:rPr lang="en-US" b="0" i="1" kern="0" smtClean="0">
                              <a:solidFill>
                                <a:srgbClr val="000000"/>
                              </a:solidFill>
                              <a:latin typeface="Cambria Math" panose="02040503050406030204" pitchFamily="18" charset="0"/>
                            </a:rPr>
                            <m:t>=1</m:t>
                          </m:r>
                        </m:sub>
                        <m:sup>
                          <m:r>
                            <a:rPr lang="en-US" b="0" i="1" kern="0" smtClean="0">
                              <a:solidFill>
                                <a:srgbClr val="000000"/>
                              </a:solidFill>
                              <a:latin typeface="Cambria Math" panose="02040503050406030204" pitchFamily="18" charset="0"/>
                            </a:rPr>
                            <m:t>𝑁</m:t>
                          </m:r>
                        </m:sup>
                        <m:e>
                          <m:d>
                            <m:dPr>
                              <m:ctrlPr>
                                <a:rPr lang="pt-BR" i="1" kern="0">
                                  <a:solidFill>
                                    <a:srgbClr val="000000"/>
                                  </a:solidFill>
                                  <a:latin typeface="Cambria Math" panose="02040503050406030204" pitchFamily="18" charset="0"/>
                                </a:rPr>
                              </m:ctrlPr>
                            </m:dPr>
                            <m:e>
                              <m:sSub>
                                <m:sSubPr>
                                  <m:ctrlPr>
                                    <a:rPr lang="pt-BR" i="1" kern="0">
                                      <a:solidFill>
                                        <a:srgbClr val="000000"/>
                                      </a:solidFill>
                                      <a:latin typeface="Cambria Math" panose="02040503050406030204" pitchFamily="18" charset="0"/>
                                    </a:rPr>
                                  </m:ctrlPr>
                                </m:sSubPr>
                                <m:e>
                                  <m:r>
                                    <a:rPr lang="pt-BR" i="1" kern="0">
                                      <a:solidFill>
                                        <a:srgbClr val="000000"/>
                                      </a:solidFill>
                                      <a:latin typeface="Cambria Math" panose="02040503050406030204" pitchFamily="18" charset="0"/>
                                    </a:rPr>
                                    <m:t>𝑦</m:t>
                                  </m:r>
                                </m:e>
                                <m:sub>
                                  <m:r>
                                    <a:rPr lang="pt-BR" i="1" kern="0">
                                      <a:solidFill>
                                        <a:srgbClr val="000000"/>
                                      </a:solidFill>
                                      <a:latin typeface="Cambria Math" panose="02040503050406030204" pitchFamily="18" charset="0"/>
                                    </a:rPr>
                                    <m:t>𝑖</m:t>
                                  </m:r>
                                </m:sub>
                              </m:sSub>
                              <m:r>
                                <a:rPr lang="pt-BR" i="1" kern="0">
                                  <a:solidFill>
                                    <a:srgbClr val="000000"/>
                                  </a:solidFill>
                                  <a:latin typeface="Cambria Math" panose="02040503050406030204" pitchFamily="18" charset="0"/>
                                </a:rPr>
                                <m:t> −</m:t>
                              </m:r>
                              <m:sSub>
                                <m:sSubPr>
                                  <m:ctrlPr>
                                    <a:rPr lang="pt-BR" i="1" kern="0">
                                      <a:solidFill>
                                        <a:srgbClr val="000000"/>
                                      </a:solidFill>
                                      <a:latin typeface="Cambria Math" panose="02040503050406030204" pitchFamily="18" charset="0"/>
                                    </a:rPr>
                                  </m:ctrlPr>
                                </m:sSubPr>
                                <m:e>
                                  <m:acc>
                                    <m:accPr>
                                      <m:chr m:val="̂"/>
                                      <m:ctrlPr>
                                        <a:rPr lang="pt-BR" i="1" kern="0">
                                          <a:solidFill>
                                            <a:srgbClr val="000000"/>
                                          </a:solidFill>
                                          <a:latin typeface="Cambria Math" panose="02040503050406030204" pitchFamily="18" charset="0"/>
                                        </a:rPr>
                                      </m:ctrlPr>
                                    </m:accPr>
                                    <m:e>
                                      <m:r>
                                        <a:rPr lang="pt-BR" i="1" kern="0">
                                          <a:solidFill>
                                            <a:srgbClr val="000000"/>
                                          </a:solidFill>
                                          <a:latin typeface="Cambria Math" panose="02040503050406030204" pitchFamily="18" charset="0"/>
                                        </a:rPr>
                                        <m:t>𝑦</m:t>
                                      </m:r>
                                    </m:e>
                                  </m:acc>
                                </m:e>
                                <m:sub>
                                  <m:r>
                                    <a:rPr lang="pt-BR" i="1" kern="0">
                                      <a:solidFill>
                                        <a:srgbClr val="000000"/>
                                      </a:solidFill>
                                      <a:latin typeface="Cambria Math" panose="02040503050406030204" pitchFamily="18" charset="0"/>
                                    </a:rPr>
                                    <m:t>𝑖</m:t>
                                  </m:r>
                                </m:sub>
                              </m:sSub>
                            </m:e>
                          </m:d>
                          <m:r>
                            <a:rPr lang="en-US" b="0" i="1" kern="0" smtClean="0">
                              <a:solidFill>
                                <a:srgbClr val="000000"/>
                              </a:solidFill>
                              <a:latin typeface="Cambria Math" panose="02040503050406030204" pitchFamily="18" charset="0"/>
                            </a:rPr>
                            <m:t>²</m:t>
                          </m:r>
                        </m:e>
                      </m:nary>
                    </m:oMath>
                  </m:oMathPara>
                </a14:m>
                <a:endParaRPr lang="pt-BR" kern="0" dirty="0">
                  <a:solidFill>
                    <a:srgbClr val="000000"/>
                  </a:solidFill>
                </a:endParaRPr>
              </a:p>
            </p:txBody>
          </p:sp>
        </mc:Choice>
        <mc:Fallback xmlns="">
          <p:sp>
            <p:nvSpPr>
              <p:cNvPr id="6" name="CaixaDeTexto 5"/>
              <p:cNvSpPr txBox="1">
                <a:spLocks noRot="1" noChangeAspect="1" noMove="1" noResize="1" noEditPoints="1" noAdjustHandles="1" noChangeArrowheads="1" noChangeShapeType="1" noTextEdit="1"/>
              </p:cNvSpPr>
              <p:nvPr/>
            </p:nvSpPr>
            <p:spPr>
              <a:xfrm>
                <a:off x="376518" y="1721224"/>
                <a:ext cx="10117078" cy="596412"/>
              </a:xfrm>
              <a:prstGeom prst="rect">
                <a:avLst/>
              </a:prstGeom>
              <a:blipFill>
                <a:blip r:embed="rId2"/>
                <a:stretch>
                  <a:fillRect t="-13265" b="-567347"/>
                </a:stretch>
              </a:blipFill>
            </p:spPr>
            <p:txBody>
              <a:bodyPr/>
              <a:lstStyle/>
              <a:p>
                <a:r>
                  <a:rPr lang="pt-BR">
                    <a:noFill/>
                  </a:rPr>
                  <a:t> </a:t>
                </a:r>
              </a:p>
            </p:txBody>
          </p:sp>
        </mc:Fallback>
      </mc:AlternateContent>
      <p:sp>
        <p:nvSpPr>
          <p:cNvPr id="7" name="Título 3"/>
          <p:cNvSpPr>
            <a:spLocks noGrp="1"/>
          </p:cNvSpPr>
          <p:nvPr>
            <p:ph type="title"/>
          </p:nvPr>
        </p:nvSpPr>
        <p:spPr>
          <a:xfrm>
            <a:off x="259200" y="648000"/>
            <a:ext cx="10450800" cy="388800"/>
          </a:xfrm>
        </p:spPr>
        <p:txBody>
          <a:bodyPr/>
          <a:lstStyle/>
          <a:p>
            <a:r>
              <a:rPr lang="en-US" dirty="0" err="1"/>
              <a:t>Métricas</a:t>
            </a:r>
            <a:r>
              <a:rPr lang="en-US" dirty="0"/>
              <a:t> de </a:t>
            </a:r>
            <a:r>
              <a:rPr lang="en-US" dirty="0" err="1"/>
              <a:t>Erro</a:t>
            </a:r>
            <a:r>
              <a:rPr lang="en-US" dirty="0"/>
              <a:t> - </a:t>
            </a:r>
            <a:r>
              <a:rPr lang="en-US" dirty="0" err="1"/>
              <a:t>Regressão</a:t>
            </a:r>
            <a:endParaRPr lang="pt-BR" noProof="0" dirty="0"/>
          </a:p>
        </p:txBody>
      </p:sp>
    </p:spTree>
    <p:extLst>
      <p:ext uri="{BB962C8B-B14F-4D97-AF65-F5344CB8AC3E}">
        <p14:creationId xmlns:p14="http://schemas.microsoft.com/office/powerpoint/2010/main" val="36835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pt-BR" sz="2800" b="0" i="0" u="none" strike="noStrike" kern="0" cap="none" normalizeH="0" baseline="0" dirty="0" err="1">
                <a:ln>
                  <a:noFill/>
                </a:ln>
                <a:effectLst/>
                <a:uLnTx/>
                <a:uFillTx/>
              </a:rPr>
              <a:t>Autoencoders</a:t>
            </a:r>
            <a:endParaRPr kumimoji="0" lang="pt-BR" sz="2800" b="0" i="0" u="none" strike="noStrike" kern="0" cap="none" normalizeH="0" baseline="0" dirty="0">
              <a:ln>
                <a:noFill/>
              </a:ln>
              <a:effectLst/>
              <a:uLnTx/>
              <a:uFillTx/>
            </a:endParaRPr>
          </a:p>
        </p:txBody>
      </p:sp>
      <p:sp>
        <p:nvSpPr>
          <p:cNvPr id="8" name="Retângulo 7"/>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rtlCol="0" anchor="t">
            <a:noAutofit/>
          </a:bodyPr>
          <a:lstStyle/>
          <a:p>
            <a:pPr marL="0" marR="0" indent="0" defTabSz="914400" eaLnBrk="1" fontAlgn="auto" latinLnBrk="0" hangingPunct="1">
              <a:lnSpc>
                <a:spcPct val="107000"/>
              </a:lnSpc>
              <a:spcBef>
                <a:spcPts val="0"/>
              </a:spcBef>
              <a:spcAft>
                <a:spcPts val="100"/>
              </a:spcAft>
              <a:buClrTx/>
              <a:buSzTx/>
              <a:buFontTx/>
              <a:buNone/>
              <a:tabLst/>
            </a:pPr>
            <a:r>
              <a:rPr kumimoji="0" lang="en-US" sz="600" b="1" strike="noStrike" kern="0" cap="none" normalizeH="0" baseline="0" noProof="0">
                <a:ln>
                  <a:noFill/>
                </a:ln>
                <a:solidFill>
                  <a:srgbClr val="D70012"/>
                </a:solidFill>
                <a:effectLst/>
                <a:uLnTx/>
                <a:uFillTx/>
                <a:ea typeface="+mn-ea"/>
                <a:cs typeface="+mn-cs"/>
              </a:rPr>
              <a:t>Internal </a:t>
            </a:r>
            <a:r>
              <a:rPr kumimoji="0" lang="en-US" sz="600" strike="noStrike" kern="0" cap="none" normalizeH="0" baseline="0" noProof="0">
                <a:ln>
                  <a:noFill/>
                </a:ln>
                <a:solidFill>
                  <a:srgbClr val="000000"/>
                </a:solidFill>
                <a:effectLst/>
                <a:uLnTx/>
                <a:uFillTx/>
                <a:ea typeface="+mn-ea"/>
                <a:cs typeface="+mn-cs"/>
              </a:rPr>
              <a:t>| C/IDI-LA | 2019-03-26</a:t>
            </a:r>
            <a:endParaRPr kumimoji="0" lang="en-US" sz="600" strike="noStrike" kern="0" cap="none" normalizeH="0" baseline="0" noProof="0" dirty="0">
              <a:ln>
                <a:noFill/>
              </a:ln>
              <a:solidFill>
                <a:srgbClr val="000000"/>
              </a:solidFill>
              <a:effectLst/>
              <a:uLnTx/>
              <a:uFillTx/>
              <a:ea typeface="+mn-ea"/>
              <a:cs typeface="+mn-cs"/>
            </a:endParaRPr>
          </a:p>
        </p:txBody>
      </p:sp>
      <p:sp>
        <p:nvSpPr>
          <p:cNvPr id="7" name="Retângulo 6"/>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rtlCol="0" anchor="t">
            <a:noAutofit/>
          </a:bodyPr>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a:ln>
                  <a:noFill/>
                </a:ln>
                <a:solidFill>
                  <a:srgbClr val="B2B3B5"/>
                </a:solidFill>
                <a:effectLst/>
                <a:uLnTx/>
                <a:uFillTx/>
                <a:latin typeface="Bosch Office Sans"/>
                <a:ea typeface="+mn-ea"/>
                <a:cs typeface="+mn-cs"/>
              </a:rPr>
              <a:t>© Robert Bosch Ltda 2017. Reserves all rights even in the event of industrial property rights. We reserve all rights of disposal such as copying and passing on to third parties</a:t>
            </a:r>
            <a:endParaRPr kumimoji="0" lang="en-US" sz="600" b="0" i="0" u="none" strike="noStrike" kern="0" cap="none" normalizeH="0" baseline="0" noProof="0" dirty="0">
              <a:ln>
                <a:noFill/>
              </a:ln>
              <a:solidFill>
                <a:srgbClr val="B2B3B5"/>
              </a:solidFill>
              <a:effectLst/>
              <a:uLnTx/>
              <a:uFillTx/>
              <a:latin typeface="Bosch Office Sans"/>
              <a:ea typeface="+mn-ea"/>
              <a:cs typeface="+mn-cs"/>
            </a:endParaRPr>
          </a:p>
        </p:txBody>
      </p:sp>
      <p:sp>
        <p:nvSpPr>
          <p:cNvPr id="6" name="Retângulo 5"/>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noAutofit/>
          </a:bodyPr>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a:ln>
                  <a:noFill/>
                </a:ln>
                <a:solidFill>
                  <a:srgbClr val="999FA6"/>
                </a:solidFill>
                <a:effectLst/>
                <a:uLnTx/>
                <a:uFillTx/>
                <a:latin typeface="Bosch Office Sans"/>
                <a:ea typeface="+mn-ea"/>
                <a:cs typeface="+mn-cs"/>
              </a:rPr>
              <a:t>33</a:t>
            </a:r>
            <a:endParaRPr kumimoji="0" lang="en-US" sz="1200" b="0" i="0" u="none" strike="noStrike" kern="0" cap="none" normalizeH="0" baseline="0" noProof="0" dirty="0">
              <a:ln>
                <a:noFill/>
              </a:ln>
              <a:solidFill>
                <a:srgbClr val="999FA6"/>
              </a:solidFill>
              <a:effectLst/>
              <a:uLnTx/>
              <a:uFillTx/>
              <a:latin typeface="Bosch Office Sans"/>
              <a:ea typeface="+mn-ea"/>
              <a:cs typeface="+mn-cs"/>
            </a:endParaRPr>
          </a:p>
        </p:txBody>
      </p:sp>
      <p:sp>
        <p:nvSpPr>
          <p:cNvPr id="5" name="Retângulo 4"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a:ln>
                <a:noFill/>
              </a:ln>
              <a:effectLst/>
              <a:uLnTx/>
              <a:uFillTx/>
              <a:latin typeface="Bosch Office Sans"/>
              <a:ea typeface="+mn-ea"/>
              <a:cs typeface="+mn-cs"/>
            </a:endParaRPr>
          </a:p>
        </p:txBody>
      </p:sp>
      <p:sp>
        <p:nvSpPr>
          <p:cNvPr id="4" name="CaixaDeTexto 3" hidden="1"/>
          <p:cNvSpPr txBox="1">
            <a:spLocks/>
          </p:cNvSpPr>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a:ln>
                <a:noFill/>
              </a:ln>
              <a:effectLst/>
              <a:uLnTx/>
              <a:uFillTx/>
            </a:endParaRPr>
          </a:p>
        </p:txBody>
      </p:sp>
      <p:sp>
        <p:nvSpPr>
          <p:cNvPr id="2" name="Título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pt-BR" sz="2800" dirty="0">
                <a:solidFill>
                  <a:srgbClr val="A80163"/>
                </a:solidFill>
              </a:rPr>
              <a:t>Resumo</a:t>
            </a:r>
          </a:p>
        </p:txBody>
      </p:sp>
      <p:sp>
        <p:nvSpPr>
          <p:cNvPr id="10" name="CaixaDeTexto 9"/>
          <p:cNvSpPr txBox="1"/>
          <p:nvPr>
            <p:custDataLst>
              <p:tags r:id="rId9"/>
            </p:custDataLst>
          </p:nvPr>
        </p:nvSpPr>
        <p:spPr>
          <a:xfrm>
            <a:off x="266700" y="1274177"/>
            <a:ext cx="10328595" cy="1644242"/>
          </a:xfrm>
          <a:prstGeom prst="rect">
            <a:avLst/>
          </a:prstGeom>
          <a:noFill/>
        </p:spPr>
        <p:txBody>
          <a:bodyPr wrap="square" lIns="0" tIns="0" rIns="0" bIns="0" rtlCol="0">
            <a:noAutofit/>
          </a:bodyPr>
          <a:lstStyle/>
          <a:p>
            <a:r>
              <a:rPr lang="pt-BR" dirty="0" err="1"/>
              <a:t>Autoencoders</a:t>
            </a:r>
            <a:r>
              <a:rPr lang="pt-BR" dirty="0"/>
              <a:t> são redes que </a:t>
            </a:r>
            <a:r>
              <a:rPr lang="pt-BR" b="1" dirty="0"/>
              <a:t>possuem treinamentos não supervisionados</a:t>
            </a:r>
            <a:r>
              <a:rPr lang="pt-BR" dirty="0"/>
              <a:t>, onde o propósito dessas redes é apresentar como resposta sua própria entrada.</a:t>
            </a:r>
          </a:p>
        </p:txBody>
      </p:sp>
      <p:pic>
        <p:nvPicPr>
          <p:cNvPr id="11" name="Imagem 10"/>
          <p:cNvPicPr>
            <a:picLocks noChangeAspect="1"/>
          </p:cNvPicPr>
          <p:nvPr/>
        </p:nvPicPr>
        <p:blipFill>
          <a:blip r:embed="rId11"/>
          <a:stretch>
            <a:fillRect/>
          </a:stretch>
        </p:blipFill>
        <p:spPr>
          <a:xfrm>
            <a:off x="195755" y="2484918"/>
            <a:ext cx="5810907" cy="1747243"/>
          </a:xfrm>
          <a:prstGeom prst="rect">
            <a:avLst/>
          </a:prstGeom>
        </p:spPr>
      </p:pic>
      <p:pic>
        <p:nvPicPr>
          <p:cNvPr id="12" name="Imagem 11"/>
          <p:cNvPicPr>
            <a:picLocks noChangeAspect="1"/>
          </p:cNvPicPr>
          <p:nvPr/>
        </p:nvPicPr>
        <p:blipFill>
          <a:blip r:embed="rId12"/>
          <a:stretch>
            <a:fillRect/>
          </a:stretch>
        </p:blipFill>
        <p:spPr>
          <a:xfrm>
            <a:off x="6363091" y="1922085"/>
            <a:ext cx="4232204" cy="3306410"/>
          </a:xfrm>
          <a:prstGeom prst="rect">
            <a:avLst/>
          </a:prstGeom>
        </p:spPr>
      </p:pic>
    </p:spTree>
    <p:custDataLst>
      <p:tags r:id="rId1"/>
    </p:custDataLst>
    <p:extLst>
      <p:ext uri="{BB962C8B-B14F-4D97-AF65-F5344CB8AC3E}">
        <p14:creationId xmlns:p14="http://schemas.microsoft.com/office/powerpoint/2010/main" val="1484724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pt-BR" sz="2800" b="0" i="0" u="none" strike="noStrike" kern="0" cap="none" normalizeH="0" baseline="0" dirty="0" err="1">
                <a:ln>
                  <a:noFill/>
                </a:ln>
                <a:effectLst/>
                <a:uLnTx/>
                <a:uFillTx/>
              </a:rPr>
              <a:t>Autoencoders</a:t>
            </a:r>
            <a:endParaRPr kumimoji="0" lang="pt-BR" sz="2800" b="0" i="0" u="none" strike="noStrike" kern="0" cap="none" normalizeH="0" baseline="0" dirty="0">
              <a:ln>
                <a:noFill/>
              </a:ln>
              <a:effectLst/>
              <a:uLnTx/>
              <a:uFillTx/>
            </a:endParaRPr>
          </a:p>
        </p:txBody>
      </p:sp>
      <p:sp>
        <p:nvSpPr>
          <p:cNvPr id="8" name="Retângulo 7"/>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rtlCol="0" anchor="t">
            <a:noAutofit/>
          </a:bodyPr>
          <a:lstStyle/>
          <a:p>
            <a:pPr marL="0" marR="0" indent="0" defTabSz="914400" eaLnBrk="1" fontAlgn="auto" latinLnBrk="0" hangingPunct="1">
              <a:lnSpc>
                <a:spcPct val="107000"/>
              </a:lnSpc>
              <a:spcBef>
                <a:spcPts val="0"/>
              </a:spcBef>
              <a:spcAft>
                <a:spcPts val="100"/>
              </a:spcAft>
              <a:buClrTx/>
              <a:buSzTx/>
              <a:buFontTx/>
              <a:buNone/>
              <a:tabLst/>
            </a:pPr>
            <a:r>
              <a:rPr kumimoji="0" lang="en-US" sz="600" b="1" strike="noStrike" kern="0" cap="none" normalizeH="0" baseline="0" noProof="0">
                <a:ln>
                  <a:noFill/>
                </a:ln>
                <a:solidFill>
                  <a:srgbClr val="D70012"/>
                </a:solidFill>
                <a:effectLst/>
                <a:uLnTx/>
                <a:uFillTx/>
                <a:ea typeface="+mn-ea"/>
                <a:cs typeface="+mn-cs"/>
              </a:rPr>
              <a:t>Internal </a:t>
            </a:r>
            <a:r>
              <a:rPr kumimoji="0" lang="en-US" sz="600" strike="noStrike" kern="0" cap="none" normalizeH="0" baseline="0" noProof="0">
                <a:ln>
                  <a:noFill/>
                </a:ln>
                <a:solidFill>
                  <a:srgbClr val="000000"/>
                </a:solidFill>
                <a:effectLst/>
                <a:uLnTx/>
                <a:uFillTx/>
                <a:ea typeface="+mn-ea"/>
                <a:cs typeface="+mn-cs"/>
              </a:rPr>
              <a:t>| C/IDI-LA | 2019-03-26</a:t>
            </a:r>
            <a:endParaRPr kumimoji="0" lang="en-US" sz="600" strike="noStrike" kern="0" cap="none" normalizeH="0" baseline="0" noProof="0" dirty="0">
              <a:ln>
                <a:noFill/>
              </a:ln>
              <a:solidFill>
                <a:srgbClr val="000000"/>
              </a:solidFill>
              <a:effectLst/>
              <a:uLnTx/>
              <a:uFillTx/>
              <a:ea typeface="+mn-ea"/>
              <a:cs typeface="+mn-cs"/>
            </a:endParaRPr>
          </a:p>
        </p:txBody>
      </p:sp>
      <p:sp>
        <p:nvSpPr>
          <p:cNvPr id="7" name="Retângulo 6"/>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rtlCol="0" anchor="t">
            <a:noAutofit/>
          </a:bodyPr>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a:ln>
                  <a:noFill/>
                </a:ln>
                <a:solidFill>
                  <a:srgbClr val="B2B3B5"/>
                </a:solidFill>
                <a:effectLst/>
                <a:uLnTx/>
                <a:uFillTx/>
                <a:latin typeface="Bosch Office Sans"/>
                <a:ea typeface="+mn-ea"/>
                <a:cs typeface="+mn-cs"/>
              </a:rPr>
              <a:t>© Robert Bosch Ltda 2017. Reserves all rights even in the event of industrial property rights. We reserve all rights of disposal such as copying and passing on to third parties</a:t>
            </a:r>
            <a:endParaRPr kumimoji="0" lang="en-US" sz="600" b="0" i="0" u="none" strike="noStrike" kern="0" cap="none" normalizeH="0" baseline="0" noProof="0" dirty="0">
              <a:ln>
                <a:noFill/>
              </a:ln>
              <a:solidFill>
                <a:srgbClr val="B2B3B5"/>
              </a:solidFill>
              <a:effectLst/>
              <a:uLnTx/>
              <a:uFillTx/>
              <a:latin typeface="Bosch Office Sans"/>
              <a:ea typeface="+mn-ea"/>
              <a:cs typeface="+mn-cs"/>
            </a:endParaRPr>
          </a:p>
        </p:txBody>
      </p:sp>
      <p:sp>
        <p:nvSpPr>
          <p:cNvPr id="6" name="Retângulo 5"/>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noAutofit/>
          </a:bodyPr>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a:ln>
                  <a:noFill/>
                </a:ln>
                <a:solidFill>
                  <a:srgbClr val="999FA6"/>
                </a:solidFill>
                <a:effectLst/>
                <a:uLnTx/>
                <a:uFillTx/>
                <a:latin typeface="Bosch Office Sans"/>
                <a:ea typeface="+mn-ea"/>
                <a:cs typeface="+mn-cs"/>
              </a:rPr>
              <a:t>33</a:t>
            </a:r>
            <a:endParaRPr kumimoji="0" lang="en-US" sz="1200" b="0" i="0" u="none" strike="noStrike" kern="0" cap="none" normalizeH="0" baseline="0" noProof="0" dirty="0">
              <a:ln>
                <a:noFill/>
              </a:ln>
              <a:solidFill>
                <a:srgbClr val="999FA6"/>
              </a:solidFill>
              <a:effectLst/>
              <a:uLnTx/>
              <a:uFillTx/>
              <a:latin typeface="Bosch Office Sans"/>
              <a:ea typeface="+mn-ea"/>
              <a:cs typeface="+mn-cs"/>
            </a:endParaRPr>
          </a:p>
        </p:txBody>
      </p:sp>
      <p:sp>
        <p:nvSpPr>
          <p:cNvPr id="5" name="Retângulo 4"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a:ln>
                <a:noFill/>
              </a:ln>
              <a:effectLst/>
              <a:uLnTx/>
              <a:uFillTx/>
              <a:latin typeface="Bosch Office Sans"/>
              <a:ea typeface="+mn-ea"/>
              <a:cs typeface="+mn-cs"/>
            </a:endParaRPr>
          </a:p>
        </p:txBody>
      </p:sp>
      <p:sp>
        <p:nvSpPr>
          <p:cNvPr id="4" name="CaixaDeTexto 3" hidden="1"/>
          <p:cNvSpPr txBox="1">
            <a:spLocks/>
          </p:cNvSpPr>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a:ln>
                <a:noFill/>
              </a:ln>
              <a:effectLst/>
              <a:uLnTx/>
              <a:uFillTx/>
            </a:endParaRPr>
          </a:p>
        </p:txBody>
      </p:sp>
      <p:sp>
        <p:nvSpPr>
          <p:cNvPr id="2" name="Título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pt-BR" sz="2800" dirty="0">
                <a:solidFill>
                  <a:srgbClr val="A80163"/>
                </a:solidFill>
              </a:rPr>
              <a:t>Características</a:t>
            </a:r>
          </a:p>
        </p:txBody>
      </p:sp>
      <p:sp>
        <p:nvSpPr>
          <p:cNvPr id="10" name="CaixaDeTexto 9"/>
          <p:cNvSpPr txBox="1"/>
          <p:nvPr>
            <p:custDataLst>
              <p:tags r:id="rId9"/>
            </p:custDataLst>
          </p:nvPr>
        </p:nvSpPr>
        <p:spPr>
          <a:xfrm>
            <a:off x="266700" y="1274177"/>
            <a:ext cx="10119504" cy="1644242"/>
          </a:xfrm>
          <a:prstGeom prst="rect">
            <a:avLst/>
          </a:prstGeom>
          <a:noFill/>
        </p:spPr>
        <p:txBody>
          <a:bodyPr wrap="square" lIns="0" tIns="0" rIns="0" bIns="0" rtlCol="0">
            <a:noAutofit/>
          </a:bodyPr>
          <a:lstStyle/>
          <a:p>
            <a:pPr marL="285750" indent="-285750">
              <a:buFont typeface="Arial" panose="020B0604020202020204" pitchFamily="34" charset="0"/>
              <a:buChar char="•"/>
            </a:pPr>
            <a:r>
              <a:rPr lang="pt-BR" dirty="0"/>
              <a:t>Design na forma de ampulheta.</a:t>
            </a:r>
          </a:p>
          <a:p>
            <a:pPr marL="285750" indent="-285750">
              <a:buFont typeface="Arial" panose="020B0604020202020204" pitchFamily="34" charset="0"/>
              <a:buChar char="•"/>
            </a:pPr>
            <a:r>
              <a:rPr lang="pt-BR" dirty="0" err="1"/>
              <a:t>Autoencoders</a:t>
            </a:r>
            <a:r>
              <a:rPr lang="pt-BR" dirty="0"/>
              <a:t> em geral possuem como saída a mesma unidade que possuem como entrada.</a:t>
            </a:r>
          </a:p>
          <a:p>
            <a:pPr marL="285750" indent="-285750">
              <a:buFont typeface="Arial" panose="020B0604020202020204" pitchFamily="34" charset="0"/>
              <a:buChar char="•"/>
            </a:pPr>
            <a:r>
              <a:rPr lang="pt-BR" dirty="0"/>
              <a:t>Para todo </a:t>
            </a:r>
            <a:r>
              <a:rPr lang="pt-BR" dirty="0" err="1"/>
              <a:t>Encoder</a:t>
            </a:r>
            <a:r>
              <a:rPr lang="pt-BR" dirty="0"/>
              <a:t> teremos um </a:t>
            </a:r>
            <a:r>
              <a:rPr lang="pt-BR" dirty="0" err="1"/>
              <a:t>Decoder</a:t>
            </a:r>
            <a:r>
              <a:rPr lang="pt-BR" dirty="0"/>
              <a:t> fazer o trabalho inverso.</a:t>
            </a:r>
          </a:p>
          <a:p>
            <a:pPr marL="285750" indent="-285750">
              <a:buFont typeface="Arial" panose="020B0604020202020204" pitchFamily="34" charset="0"/>
              <a:buChar char="•"/>
            </a:pPr>
            <a:r>
              <a:rPr lang="pt-BR" dirty="0"/>
              <a:t>A saída do </a:t>
            </a:r>
            <a:r>
              <a:rPr lang="pt-BR" dirty="0" err="1"/>
              <a:t>Encoder</a:t>
            </a:r>
            <a:r>
              <a:rPr lang="pt-BR" dirty="0"/>
              <a:t> é interpretada como um vetor de características que representam a imagem de entrada.</a:t>
            </a:r>
          </a:p>
          <a:p>
            <a:pPr marL="285750" indent="-285750">
              <a:buFont typeface="Arial" panose="020B0604020202020204" pitchFamily="34" charset="0"/>
              <a:buChar char="•"/>
            </a:pPr>
            <a:r>
              <a:rPr lang="pt-BR" dirty="0"/>
              <a:t>A entrada do </a:t>
            </a:r>
            <a:r>
              <a:rPr lang="pt-BR" dirty="0" err="1"/>
              <a:t>Decoder</a:t>
            </a:r>
            <a:r>
              <a:rPr lang="pt-BR" dirty="0"/>
              <a:t> é a saída do </a:t>
            </a:r>
            <a:r>
              <a:rPr lang="pt-BR" dirty="0" err="1"/>
              <a:t>Encoder</a:t>
            </a:r>
            <a:r>
              <a:rPr lang="pt-BR" dirty="0"/>
              <a:t>. Com o vetor gerado pelo </a:t>
            </a:r>
            <a:r>
              <a:rPr lang="pt-BR" dirty="0" err="1"/>
              <a:t>Encoder</a:t>
            </a:r>
            <a:r>
              <a:rPr lang="pt-BR" dirty="0"/>
              <a:t> o </a:t>
            </a:r>
            <a:r>
              <a:rPr lang="pt-BR" dirty="0" err="1"/>
              <a:t>Decoder</a:t>
            </a:r>
            <a:r>
              <a:rPr lang="pt-BR" dirty="0"/>
              <a:t> tenta obter como resposta o que lhe foi ensinado.</a:t>
            </a:r>
          </a:p>
          <a:p>
            <a:pPr marL="285750" indent="-285750">
              <a:buFont typeface="Arial" panose="020B0604020202020204" pitchFamily="34" charset="0"/>
              <a:buChar char="•"/>
            </a:pPr>
            <a:r>
              <a:rPr lang="pt-BR" dirty="0"/>
              <a:t>Após treinado podemos ter usos distintos para</a:t>
            </a:r>
            <a:br>
              <a:rPr lang="pt-BR" dirty="0"/>
            </a:br>
            <a:r>
              <a:rPr lang="pt-BR" dirty="0"/>
              <a:t>o </a:t>
            </a:r>
            <a:r>
              <a:rPr lang="pt-BR" dirty="0" err="1"/>
              <a:t>Encoder</a:t>
            </a:r>
            <a:r>
              <a:rPr lang="pt-BR" dirty="0"/>
              <a:t> e </a:t>
            </a:r>
            <a:r>
              <a:rPr lang="pt-BR" dirty="0" err="1"/>
              <a:t>Decoder</a:t>
            </a:r>
            <a:r>
              <a:rPr lang="pt-BR" dirty="0"/>
              <a:t>.</a:t>
            </a:r>
          </a:p>
        </p:txBody>
      </p:sp>
      <p:pic>
        <p:nvPicPr>
          <p:cNvPr id="4098" name="Picture 2" descr="https://miro.medium.com/max/640/0*oNavLErmHdiM2k1Q.gif">
            <a:hlinkClick r:id="rId11"/>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5607757" y="2994361"/>
            <a:ext cx="4778447" cy="268787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526479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pt-BR" sz="2800" b="0" i="0" u="none" strike="noStrike" kern="0" cap="none" normalizeH="0" baseline="0" dirty="0" err="1">
                <a:ln>
                  <a:noFill/>
                </a:ln>
                <a:effectLst/>
                <a:uLnTx/>
                <a:uFillTx/>
              </a:rPr>
              <a:t>Autoencoders</a:t>
            </a:r>
            <a:endParaRPr kumimoji="0" lang="pt-BR" sz="2800" b="0" i="0" u="none" strike="noStrike" kern="0" cap="none" normalizeH="0" baseline="0" dirty="0">
              <a:ln>
                <a:noFill/>
              </a:ln>
              <a:effectLst/>
              <a:uLnTx/>
              <a:uFillTx/>
            </a:endParaRPr>
          </a:p>
        </p:txBody>
      </p:sp>
      <p:sp>
        <p:nvSpPr>
          <p:cNvPr id="8" name="Retângulo 7"/>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rtlCol="0" anchor="t">
            <a:noAutofit/>
          </a:bodyPr>
          <a:lstStyle/>
          <a:p>
            <a:pPr marL="0" marR="0" indent="0" defTabSz="914400" eaLnBrk="1" fontAlgn="auto" latinLnBrk="0" hangingPunct="1">
              <a:lnSpc>
                <a:spcPct val="107000"/>
              </a:lnSpc>
              <a:spcBef>
                <a:spcPts val="0"/>
              </a:spcBef>
              <a:spcAft>
                <a:spcPts val="100"/>
              </a:spcAft>
              <a:buClrTx/>
              <a:buSzTx/>
              <a:buFontTx/>
              <a:buNone/>
              <a:tabLst/>
            </a:pPr>
            <a:r>
              <a:rPr kumimoji="0" lang="en-US" sz="600" b="1" strike="noStrike" kern="0" cap="none" normalizeH="0" baseline="0" noProof="0">
                <a:ln>
                  <a:noFill/>
                </a:ln>
                <a:solidFill>
                  <a:srgbClr val="D70012"/>
                </a:solidFill>
                <a:effectLst/>
                <a:uLnTx/>
                <a:uFillTx/>
                <a:ea typeface="+mn-ea"/>
                <a:cs typeface="+mn-cs"/>
              </a:rPr>
              <a:t>Internal </a:t>
            </a:r>
            <a:r>
              <a:rPr kumimoji="0" lang="en-US" sz="600" strike="noStrike" kern="0" cap="none" normalizeH="0" baseline="0" noProof="0">
                <a:ln>
                  <a:noFill/>
                </a:ln>
                <a:solidFill>
                  <a:srgbClr val="000000"/>
                </a:solidFill>
                <a:effectLst/>
                <a:uLnTx/>
                <a:uFillTx/>
                <a:ea typeface="+mn-ea"/>
                <a:cs typeface="+mn-cs"/>
              </a:rPr>
              <a:t>| C/IDI-LA | 2019-03-26</a:t>
            </a:r>
            <a:endParaRPr kumimoji="0" lang="en-US" sz="600" strike="noStrike" kern="0" cap="none" normalizeH="0" baseline="0" noProof="0" dirty="0">
              <a:ln>
                <a:noFill/>
              </a:ln>
              <a:solidFill>
                <a:srgbClr val="000000"/>
              </a:solidFill>
              <a:effectLst/>
              <a:uLnTx/>
              <a:uFillTx/>
              <a:ea typeface="+mn-ea"/>
              <a:cs typeface="+mn-cs"/>
            </a:endParaRPr>
          </a:p>
        </p:txBody>
      </p:sp>
      <p:sp>
        <p:nvSpPr>
          <p:cNvPr id="7" name="Retângulo 6"/>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rtlCol="0" anchor="t">
            <a:noAutofit/>
          </a:bodyPr>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a:ln>
                  <a:noFill/>
                </a:ln>
                <a:solidFill>
                  <a:srgbClr val="B2B3B5"/>
                </a:solidFill>
                <a:effectLst/>
                <a:uLnTx/>
                <a:uFillTx/>
                <a:latin typeface="Bosch Office Sans"/>
                <a:ea typeface="+mn-ea"/>
                <a:cs typeface="+mn-cs"/>
              </a:rPr>
              <a:t>© Robert Bosch Ltda 2017. Reserves all rights even in the event of industrial property rights. We reserve all rights of disposal such as copying and passing on to third parties</a:t>
            </a:r>
            <a:endParaRPr kumimoji="0" lang="en-US" sz="600" b="0" i="0" u="none" strike="noStrike" kern="0" cap="none" normalizeH="0" baseline="0" noProof="0" dirty="0">
              <a:ln>
                <a:noFill/>
              </a:ln>
              <a:solidFill>
                <a:srgbClr val="B2B3B5"/>
              </a:solidFill>
              <a:effectLst/>
              <a:uLnTx/>
              <a:uFillTx/>
              <a:latin typeface="Bosch Office Sans"/>
              <a:ea typeface="+mn-ea"/>
              <a:cs typeface="+mn-cs"/>
            </a:endParaRPr>
          </a:p>
        </p:txBody>
      </p:sp>
      <p:sp>
        <p:nvSpPr>
          <p:cNvPr id="6" name="Retângulo 5"/>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noAutofit/>
          </a:bodyPr>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a:ln>
                  <a:noFill/>
                </a:ln>
                <a:solidFill>
                  <a:srgbClr val="999FA6"/>
                </a:solidFill>
                <a:effectLst/>
                <a:uLnTx/>
                <a:uFillTx/>
                <a:latin typeface="Bosch Office Sans"/>
                <a:ea typeface="+mn-ea"/>
                <a:cs typeface="+mn-cs"/>
              </a:rPr>
              <a:t>33</a:t>
            </a:r>
            <a:endParaRPr kumimoji="0" lang="en-US" sz="1200" b="0" i="0" u="none" strike="noStrike" kern="0" cap="none" normalizeH="0" baseline="0" noProof="0" dirty="0">
              <a:ln>
                <a:noFill/>
              </a:ln>
              <a:solidFill>
                <a:srgbClr val="999FA6"/>
              </a:solidFill>
              <a:effectLst/>
              <a:uLnTx/>
              <a:uFillTx/>
              <a:latin typeface="Bosch Office Sans"/>
              <a:ea typeface="+mn-ea"/>
              <a:cs typeface="+mn-cs"/>
            </a:endParaRPr>
          </a:p>
        </p:txBody>
      </p:sp>
      <p:sp>
        <p:nvSpPr>
          <p:cNvPr id="5" name="Retângulo 4" hidden="1"/>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a:ln>
                <a:noFill/>
              </a:ln>
              <a:effectLst/>
              <a:uLnTx/>
              <a:uFillTx/>
              <a:latin typeface="Bosch Office Sans"/>
              <a:ea typeface="+mn-ea"/>
              <a:cs typeface="+mn-cs"/>
            </a:endParaRPr>
          </a:p>
        </p:txBody>
      </p:sp>
      <p:sp>
        <p:nvSpPr>
          <p:cNvPr id="4" name="CaixaDeTexto 3" hidden="1"/>
          <p:cNvSpPr txBox="1">
            <a:spLocks/>
          </p:cNvSpPr>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a:ln>
                <a:noFill/>
              </a:ln>
              <a:effectLst/>
              <a:uLnTx/>
              <a:uFillTx/>
            </a:endParaRPr>
          </a:p>
        </p:txBody>
      </p:sp>
      <p:sp>
        <p:nvSpPr>
          <p:cNvPr id="2" name="Título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pt-BR" sz="2800" dirty="0">
                <a:solidFill>
                  <a:srgbClr val="A80163"/>
                </a:solidFill>
              </a:rPr>
              <a:t>Aplicações</a:t>
            </a:r>
          </a:p>
        </p:txBody>
      </p:sp>
      <p:sp>
        <p:nvSpPr>
          <p:cNvPr id="10" name="CaixaDeTexto 9"/>
          <p:cNvSpPr txBox="1"/>
          <p:nvPr>
            <p:custDataLst>
              <p:tags r:id="rId9"/>
            </p:custDataLst>
          </p:nvPr>
        </p:nvSpPr>
        <p:spPr>
          <a:xfrm>
            <a:off x="266700" y="1274177"/>
            <a:ext cx="10119504" cy="1644242"/>
          </a:xfrm>
          <a:prstGeom prst="rect">
            <a:avLst/>
          </a:prstGeom>
          <a:noFill/>
        </p:spPr>
        <p:txBody>
          <a:bodyPr wrap="square" lIns="0" tIns="0" rIns="0" bIns="0" rtlCol="0">
            <a:noAutofit/>
          </a:bodyPr>
          <a:lstStyle/>
          <a:p>
            <a:pPr marL="285750" indent="-285750">
              <a:buFont typeface="Arial" panose="020B0604020202020204" pitchFamily="34" charset="0"/>
              <a:buChar char="•"/>
            </a:pPr>
            <a:r>
              <a:rPr lang="pt-BR" dirty="0" err="1"/>
              <a:t>Super</a:t>
            </a:r>
            <a:r>
              <a:rPr lang="pt-BR" dirty="0"/>
              <a:t> resolução</a:t>
            </a:r>
          </a:p>
          <a:p>
            <a:pPr marL="285750" indent="-285750">
              <a:buFont typeface="Arial" panose="020B0604020202020204" pitchFamily="34" charset="0"/>
              <a:buChar char="•"/>
            </a:pPr>
            <a:r>
              <a:rPr lang="pt-BR" dirty="0"/>
              <a:t>Remoção de ruído</a:t>
            </a:r>
          </a:p>
          <a:p>
            <a:pPr marL="285750" indent="-285750">
              <a:buFont typeface="Arial" panose="020B0604020202020204" pitchFamily="34" charset="0"/>
              <a:buChar char="•"/>
            </a:pPr>
            <a:r>
              <a:rPr lang="pt-BR" dirty="0"/>
              <a:t>Detecção de anomalias</a:t>
            </a:r>
          </a:p>
          <a:p>
            <a:pPr marL="285750" indent="-285750">
              <a:buFont typeface="Arial" panose="020B0604020202020204" pitchFamily="34" charset="0"/>
              <a:buChar char="•"/>
            </a:pPr>
            <a:r>
              <a:rPr lang="pt-BR" dirty="0"/>
              <a:t>Classificação binária com amostras de uma única classe</a:t>
            </a:r>
          </a:p>
          <a:p>
            <a:pPr marL="285750" indent="-285750">
              <a:buFont typeface="Arial" panose="020B0604020202020204" pitchFamily="34" charset="0"/>
              <a:buChar char="•"/>
            </a:pPr>
            <a:r>
              <a:rPr lang="pt-BR" dirty="0" err="1"/>
              <a:t>Augmentation</a:t>
            </a:r>
            <a:endParaRPr lang="pt-BR" dirty="0"/>
          </a:p>
          <a:p>
            <a:pPr marL="285750" indent="-285750">
              <a:buFont typeface="Arial" panose="020B0604020202020204" pitchFamily="34" charset="0"/>
              <a:buChar char="•"/>
            </a:pPr>
            <a:r>
              <a:rPr lang="pt-BR" dirty="0" err="1"/>
              <a:t>Deep</a:t>
            </a:r>
            <a:r>
              <a:rPr lang="pt-BR" dirty="0"/>
              <a:t> </a:t>
            </a:r>
            <a:r>
              <a:rPr lang="pt-BR" dirty="0" err="1"/>
              <a:t>fake</a:t>
            </a:r>
            <a:endParaRPr lang="pt-BR" dirty="0"/>
          </a:p>
          <a:p>
            <a:pPr marL="285750" indent="-285750">
              <a:buFont typeface="Arial" panose="020B0604020202020204" pitchFamily="34" charset="0"/>
              <a:buChar char="•"/>
            </a:pPr>
            <a:r>
              <a:rPr lang="pt-BR" dirty="0"/>
              <a:t>Interpolação de entre perspectivas de imagens</a:t>
            </a:r>
          </a:p>
        </p:txBody>
      </p:sp>
      <p:pic>
        <p:nvPicPr>
          <p:cNvPr id="8194" name="Picture 2" descr="https://www.alanzucconi.com/wp-content/uploads/2018/03/deepfakes_02d.png">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6262" y="3096382"/>
            <a:ext cx="4414556" cy="236953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www.alanzucconi.com/wp-content/uploads/2018/03/out_anisa_faces.gif">
            <a:hlinkClick r:id="rId11"/>
          </p:cNvPr>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6651266" y="589993"/>
            <a:ext cx="3878054" cy="19390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18057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D82EB9-F888-4EF5-9BD3-4FB532D116CB}"/>
              </a:ext>
            </a:extLst>
          </p:cNvPr>
          <p:cNvSpPr>
            <a:spLocks noGrp="1"/>
          </p:cNvSpPr>
          <p:nvPr>
            <p:ph type="ctrTitle"/>
          </p:nvPr>
        </p:nvSpPr>
        <p:spPr/>
        <p:txBody>
          <a:bodyPr/>
          <a:lstStyle/>
          <a:p>
            <a:r>
              <a:rPr lang="de-DE" dirty="0"/>
              <a:t>GAN</a:t>
            </a:r>
          </a:p>
        </p:txBody>
      </p:sp>
    </p:spTree>
    <p:extLst>
      <p:ext uri="{BB962C8B-B14F-4D97-AF65-F5344CB8AC3E}">
        <p14:creationId xmlns:p14="http://schemas.microsoft.com/office/powerpoint/2010/main" val="228118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pt-BR" sz="2800" b="0" i="0" u="none" strike="noStrike" kern="0" cap="none" normalizeH="0" baseline="0" dirty="0" err="1">
                <a:ln>
                  <a:noFill/>
                </a:ln>
                <a:effectLst/>
                <a:uLnTx/>
                <a:uFillTx/>
              </a:rPr>
              <a:t>Generative</a:t>
            </a:r>
            <a:r>
              <a:rPr kumimoji="0" lang="pt-BR" sz="2800" b="0" i="0" u="none" strike="noStrike" kern="0" cap="none" normalizeH="0" baseline="0" dirty="0">
                <a:ln>
                  <a:noFill/>
                </a:ln>
                <a:effectLst/>
                <a:uLnTx/>
                <a:uFillTx/>
              </a:rPr>
              <a:t> </a:t>
            </a:r>
            <a:r>
              <a:rPr kumimoji="0" lang="pt-BR" sz="2800" b="0" i="0" u="none" strike="noStrike" kern="0" cap="none" normalizeH="0" baseline="0" dirty="0" err="1">
                <a:ln>
                  <a:noFill/>
                </a:ln>
                <a:effectLst/>
                <a:uLnTx/>
                <a:uFillTx/>
              </a:rPr>
              <a:t>Adversial</a:t>
            </a:r>
            <a:r>
              <a:rPr kumimoji="0" lang="pt-BR" sz="2800" b="0" i="0" u="none" strike="noStrike" kern="0" cap="none" normalizeH="0" baseline="0" dirty="0">
                <a:ln>
                  <a:noFill/>
                </a:ln>
                <a:effectLst/>
                <a:uLnTx/>
                <a:uFillTx/>
              </a:rPr>
              <a:t> Networks (GAN)</a:t>
            </a:r>
          </a:p>
        </p:txBody>
      </p:sp>
      <p:sp>
        <p:nvSpPr>
          <p:cNvPr id="7" name="Retângulo 6"/>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rtlCol="0" anchor="t">
            <a:noAutofit/>
          </a:bodyPr>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a:ln>
                  <a:noFill/>
                </a:ln>
                <a:solidFill>
                  <a:srgbClr val="B2B3B5"/>
                </a:solidFill>
                <a:effectLst/>
                <a:uLnTx/>
                <a:uFillTx/>
                <a:latin typeface="Bosch Office Sans"/>
                <a:ea typeface="+mn-ea"/>
                <a:cs typeface="+mn-cs"/>
              </a:rPr>
              <a:t>© Robert Bosch Ltda 2017. Reserves all rights even in the event of industrial property rights. We reserve all rights of disposal such as copying and passing on to third parties</a:t>
            </a:r>
            <a:endParaRPr kumimoji="0" lang="en-US" sz="600" b="0" i="0" u="none" strike="noStrike" kern="0" cap="none" normalizeH="0" baseline="0" noProof="0" dirty="0">
              <a:ln>
                <a:noFill/>
              </a:ln>
              <a:solidFill>
                <a:srgbClr val="B2B3B5"/>
              </a:solidFill>
              <a:effectLst/>
              <a:uLnTx/>
              <a:uFillTx/>
              <a:latin typeface="Bosch Office Sans"/>
              <a:ea typeface="+mn-ea"/>
              <a:cs typeface="+mn-cs"/>
            </a:endParaRPr>
          </a:p>
        </p:txBody>
      </p:sp>
      <p:sp>
        <p:nvSpPr>
          <p:cNvPr id="6" name="Retângulo 5"/>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noAutofit/>
          </a:bodyPr>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a:ln>
                  <a:noFill/>
                </a:ln>
                <a:solidFill>
                  <a:srgbClr val="999FA6"/>
                </a:solidFill>
                <a:effectLst/>
                <a:uLnTx/>
                <a:uFillTx/>
                <a:latin typeface="Bosch Office Sans"/>
                <a:ea typeface="+mn-ea"/>
                <a:cs typeface="+mn-cs"/>
              </a:rPr>
              <a:t>33</a:t>
            </a:r>
            <a:endParaRPr kumimoji="0" lang="en-US" sz="1200" b="0" i="0" u="none" strike="noStrike" kern="0" cap="none" normalizeH="0" baseline="0" noProof="0" dirty="0">
              <a:ln>
                <a:noFill/>
              </a:ln>
              <a:solidFill>
                <a:srgbClr val="999FA6"/>
              </a:solidFill>
              <a:effectLst/>
              <a:uLnTx/>
              <a:uFillTx/>
              <a:latin typeface="Bosch Office Sans"/>
              <a:ea typeface="+mn-ea"/>
              <a:cs typeface="+mn-cs"/>
            </a:endParaRPr>
          </a:p>
        </p:txBody>
      </p:sp>
      <p:sp>
        <p:nvSpPr>
          <p:cNvPr id="5" name="Retângulo 4" hidden="1"/>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a:ln>
                <a:noFill/>
              </a:ln>
              <a:effectLst/>
              <a:uLnTx/>
              <a:uFillTx/>
              <a:latin typeface="Bosch Office Sans"/>
              <a:ea typeface="+mn-ea"/>
              <a:cs typeface="+mn-cs"/>
            </a:endParaRPr>
          </a:p>
        </p:txBody>
      </p:sp>
      <p:sp>
        <p:nvSpPr>
          <p:cNvPr id="4" name="CaixaDeTexto 3" hidden="1"/>
          <p:cNvSpPr txBox="1">
            <a:spLocks/>
          </p:cNvSpPr>
          <p:nvPr>
            <p:custDataLst>
              <p:tags r:id="rId6"/>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a:ln>
                <a:noFill/>
              </a:ln>
              <a:effectLst/>
              <a:uLnTx/>
              <a:uFillTx/>
            </a:endParaRPr>
          </a:p>
        </p:txBody>
      </p:sp>
      <p:sp>
        <p:nvSpPr>
          <p:cNvPr id="2" name="Título 1"/>
          <p:cNvSpPr>
            <a:spLocks noGrp="1"/>
          </p:cNvSpPr>
          <p:nvPr>
            <p:ph type="title"/>
            <p:custDataLst>
              <p:tags r:id="rId7"/>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pt-BR" sz="2800" dirty="0">
                <a:solidFill>
                  <a:srgbClr val="A80163"/>
                </a:solidFill>
              </a:rPr>
              <a:t>Resumo</a:t>
            </a:r>
          </a:p>
        </p:txBody>
      </p:sp>
      <p:sp>
        <p:nvSpPr>
          <p:cNvPr id="13" name="CaixaDeTexto 12"/>
          <p:cNvSpPr txBox="1"/>
          <p:nvPr>
            <p:custDataLst>
              <p:tags r:id="rId8"/>
            </p:custDataLst>
          </p:nvPr>
        </p:nvSpPr>
        <p:spPr>
          <a:xfrm>
            <a:off x="266700" y="1274177"/>
            <a:ext cx="10119504" cy="1644242"/>
          </a:xfrm>
          <a:prstGeom prst="rect">
            <a:avLst/>
          </a:prstGeom>
          <a:noFill/>
        </p:spPr>
        <p:txBody>
          <a:bodyPr wrap="square" lIns="0" tIns="0" rIns="0" bIns="0" rtlCol="0">
            <a:noAutofit/>
          </a:bodyPr>
          <a:lstStyle/>
          <a:p>
            <a:pPr marL="285750" indent="-285750">
              <a:buFont typeface="Arial" panose="020B0604020202020204" pitchFamily="34" charset="0"/>
              <a:buChar char="•"/>
            </a:pPr>
            <a:r>
              <a:rPr lang="pt-BR" dirty="0"/>
              <a:t>Possui duas redes treinadas simultaneamente (Gerador e Discriminador)</a:t>
            </a:r>
          </a:p>
          <a:p>
            <a:pPr marL="285750" indent="-285750">
              <a:buFont typeface="Arial" panose="020B0604020202020204" pitchFamily="34" charset="0"/>
              <a:buChar char="•"/>
            </a:pPr>
            <a:r>
              <a:rPr lang="pt-BR" dirty="0"/>
              <a:t>O Gerador tem o papel de aluno enquanto o discriminador tem o papel de professor</a:t>
            </a:r>
          </a:p>
          <a:p>
            <a:pPr marL="285750" indent="-285750">
              <a:buFont typeface="Arial" panose="020B0604020202020204" pitchFamily="34" charset="0"/>
              <a:buChar char="•"/>
            </a:pPr>
            <a:r>
              <a:rPr lang="pt-BR" dirty="0"/>
              <a:t>O papel do Gerador é gerar saídas (imagens) que possam ser confundidas pelo discriminador</a:t>
            </a:r>
          </a:p>
          <a:p>
            <a:pPr marL="285750" indent="-285750">
              <a:buFont typeface="Arial" panose="020B0604020202020204" pitchFamily="34" charset="0"/>
              <a:buChar char="•"/>
            </a:pPr>
            <a:r>
              <a:rPr lang="pt-BR" dirty="0"/>
              <a:t>O papel do Discriminador é classificar se o que ele está recebendo é real ou gerado pelo Gerador</a:t>
            </a:r>
          </a:p>
          <a:p>
            <a:pPr marL="285750" indent="-285750">
              <a:buFont typeface="Arial" panose="020B0604020202020204" pitchFamily="34" charset="0"/>
              <a:buChar char="•"/>
            </a:pPr>
            <a:endParaRPr lang="pt-BR" dirty="0"/>
          </a:p>
        </p:txBody>
      </p:sp>
      <p:sp>
        <p:nvSpPr>
          <p:cNvPr id="3" name="Fluxograma: Disco Magnético 2"/>
          <p:cNvSpPr/>
          <p:nvPr/>
        </p:nvSpPr>
        <p:spPr>
          <a:xfrm>
            <a:off x="776377" y="3361340"/>
            <a:ext cx="621102" cy="345057"/>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kern="0" dirty="0" err="1">
                <a:solidFill>
                  <a:srgbClr val="000000"/>
                </a:solidFill>
                <a:latin typeface="Bosch Office Sans"/>
              </a:rPr>
              <a:t>db</a:t>
            </a: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5" name="Elipse 14"/>
          <p:cNvSpPr/>
          <p:nvPr/>
        </p:nvSpPr>
        <p:spPr>
          <a:xfrm>
            <a:off x="439947" y="4641011"/>
            <a:ext cx="1147313" cy="4830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err="1">
                <a:ln>
                  <a:noFill/>
                </a:ln>
                <a:solidFill>
                  <a:srgbClr val="000000"/>
                </a:solidFill>
                <a:effectLst/>
                <a:uLnTx/>
                <a:uFillTx/>
                <a:latin typeface="Bosch Office Sans"/>
                <a:ea typeface="+mn-ea"/>
                <a:cs typeface="+mn-cs"/>
              </a:rPr>
              <a:t>Vetor</a:t>
            </a:r>
            <a:r>
              <a:rPr kumimoji="0" lang="en-US" sz="1200" b="0" i="0" u="none" strike="noStrike" kern="0" cap="none" spc="0" normalizeH="0" baseline="0" noProof="0" dirty="0">
                <a:ln>
                  <a:noFill/>
                </a:ln>
                <a:solidFill>
                  <a:srgbClr val="000000"/>
                </a:solidFill>
                <a:effectLst/>
                <a:uLnTx/>
                <a:uFillTx/>
                <a:latin typeface="Bosch Office Sans"/>
                <a:ea typeface="+mn-ea"/>
                <a:cs typeface="+mn-cs"/>
              </a:rPr>
              <a:t> </a:t>
            </a:r>
            <a:r>
              <a:rPr kumimoji="0" lang="en-US" sz="1200" b="0" i="0" u="none" strike="noStrike" kern="0" cap="none" spc="0" normalizeH="0" baseline="0" noProof="0" dirty="0" err="1">
                <a:ln>
                  <a:noFill/>
                </a:ln>
                <a:solidFill>
                  <a:srgbClr val="000000"/>
                </a:solidFill>
                <a:effectLst/>
                <a:uLnTx/>
                <a:uFillTx/>
                <a:latin typeface="Bosch Office Sans"/>
                <a:ea typeface="+mn-ea"/>
                <a:cs typeface="+mn-cs"/>
              </a:rPr>
              <a:t>aleatório</a:t>
            </a:r>
            <a:endParaRPr kumimoji="0" lang="en-US" sz="12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6" name="Retângulo 15"/>
          <p:cNvSpPr/>
          <p:nvPr/>
        </p:nvSpPr>
        <p:spPr>
          <a:xfrm>
            <a:off x="1794294" y="4425350"/>
            <a:ext cx="1518249" cy="9230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0" i="0" u="none" strike="noStrike" kern="0" cap="none" spc="0" normalizeH="0" baseline="0" noProof="0" dirty="0" err="1">
                <a:ln>
                  <a:noFill/>
                </a:ln>
                <a:solidFill>
                  <a:srgbClr val="000000"/>
                </a:solidFill>
                <a:effectLst/>
                <a:uLnTx/>
                <a:uFillTx/>
                <a:latin typeface="Bosch Office Sans"/>
                <a:ea typeface="+mn-ea"/>
                <a:cs typeface="+mn-cs"/>
              </a:rPr>
              <a:t>Gerador</a:t>
            </a: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7" name="Retângulo 16"/>
          <p:cNvSpPr/>
          <p:nvPr/>
        </p:nvSpPr>
        <p:spPr>
          <a:xfrm>
            <a:off x="3519577" y="4399472"/>
            <a:ext cx="1345721" cy="97478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0" i="0" u="none" strike="noStrike" kern="0" cap="none" spc="0" normalizeH="0" baseline="0" noProof="0" dirty="0" err="1">
                <a:ln>
                  <a:noFill/>
                </a:ln>
                <a:solidFill>
                  <a:srgbClr val="000000"/>
                </a:solidFill>
                <a:effectLst/>
                <a:uLnTx/>
                <a:uFillTx/>
                <a:latin typeface="Bosch Office Sans"/>
                <a:ea typeface="+mn-ea"/>
                <a:cs typeface="+mn-cs"/>
              </a:rPr>
              <a:t>Imagem</a:t>
            </a:r>
            <a:r>
              <a:rPr kumimoji="0" lang="en-US" sz="1800" b="0" i="0" u="none" strike="noStrike" kern="0" cap="none" spc="0" normalizeH="0" baseline="0" noProof="0" dirty="0">
                <a:ln>
                  <a:noFill/>
                </a:ln>
                <a:solidFill>
                  <a:srgbClr val="000000"/>
                </a:solidFill>
                <a:effectLst/>
                <a:uLnTx/>
                <a:uFillTx/>
                <a:latin typeface="Bosch Office Sans"/>
                <a:ea typeface="+mn-ea"/>
                <a:cs typeface="+mn-cs"/>
              </a:rPr>
              <a:t> artificial</a:t>
            </a:r>
          </a:p>
        </p:txBody>
      </p:sp>
      <p:sp>
        <p:nvSpPr>
          <p:cNvPr id="18" name="Fluxograma: Ou 17"/>
          <p:cNvSpPr/>
          <p:nvPr/>
        </p:nvSpPr>
        <p:spPr>
          <a:xfrm>
            <a:off x="5495026" y="3812875"/>
            <a:ext cx="491706" cy="474453"/>
          </a:xfrm>
          <a:prstGeom prst="flowChartOr">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9" name="Retângulo 18"/>
          <p:cNvSpPr/>
          <p:nvPr/>
        </p:nvSpPr>
        <p:spPr>
          <a:xfrm>
            <a:off x="6806241" y="3424687"/>
            <a:ext cx="1768415" cy="124220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0" i="0" u="none" strike="noStrike" kern="0" cap="none" spc="0" normalizeH="0" baseline="0" noProof="0" dirty="0" err="1">
                <a:ln>
                  <a:noFill/>
                </a:ln>
                <a:solidFill>
                  <a:srgbClr val="000000"/>
                </a:solidFill>
                <a:effectLst/>
                <a:uLnTx/>
                <a:uFillTx/>
                <a:latin typeface="Bosch Office Sans"/>
                <a:ea typeface="+mn-ea"/>
                <a:cs typeface="+mn-cs"/>
              </a:rPr>
              <a:t>Discrimiandor</a:t>
            </a: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2" name="Retângulo 21"/>
          <p:cNvSpPr/>
          <p:nvPr/>
        </p:nvSpPr>
        <p:spPr>
          <a:xfrm>
            <a:off x="1940943" y="3105509"/>
            <a:ext cx="1371600" cy="86264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0" i="0" u="none" strike="noStrike" kern="0" cap="none" spc="0" normalizeH="0" baseline="0" noProof="0" dirty="0" err="1">
                <a:ln>
                  <a:noFill/>
                </a:ln>
                <a:solidFill>
                  <a:srgbClr val="000000"/>
                </a:solidFill>
                <a:effectLst/>
                <a:uLnTx/>
                <a:uFillTx/>
                <a:latin typeface="Bosch Office Sans"/>
                <a:ea typeface="+mn-ea"/>
                <a:cs typeface="+mn-cs"/>
              </a:rPr>
              <a:t>Imagem</a:t>
            </a:r>
            <a:r>
              <a:rPr kumimoji="0" lang="en-US" sz="1800" b="0" i="0" u="none" strike="noStrike" kern="0" cap="none" spc="0" normalizeH="0" baseline="0" noProof="0" dirty="0">
                <a:ln>
                  <a:noFill/>
                </a:ln>
                <a:solidFill>
                  <a:srgbClr val="000000"/>
                </a:solidFill>
                <a:effectLst/>
                <a:uLnTx/>
                <a:uFillTx/>
                <a:latin typeface="Bosch Office Sans"/>
                <a:ea typeface="+mn-ea"/>
                <a:cs typeface="+mn-cs"/>
              </a:rPr>
              <a:t> real</a:t>
            </a:r>
          </a:p>
        </p:txBody>
      </p:sp>
      <p:sp>
        <p:nvSpPr>
          <p:cNvPr id="24" name="CaixaDeTexto 23"/>
          <p:cNvSpPr txBox="1"/>
          <p:nvPr/>
        </p:nvSpPr>
        <p:spPr>
          <a:xfrm>
            <a:off x="5169535" y="3464088"/>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200" b="0" i="0" u="none" strike="noStrike" kern="0" cap="none" spc="0" normalizeH="0" baseline="0" noProof="0" dirty="0" err="1">
                <a:ln>
                  <a:noFill/>
                </a:ln>
                <a:solidFill>
                  <a:srgbClr val="000000"/>
                </a:solidFill>
                <a:effectLst/>
                <a:uLnTx/>
                <a:uFillTx/>
              </a:rPr>
              <a:t>Escolha</a:t>
            </a:r>
            <a:r>
              <a:rPr kumimoji="0" lang="en-US" sz="1200" b="0" i="0" u="none" strike="noStrike" kern="0" cap="none" spc="0" normalizeH="0" baseline="0" noProof="0" dirty="0">
                <a:ln>
                  <a:noFill/>
                </a:ln>
                <a:solidFill>
                  <a:srgbClr val="000000"/>
                </a:solidFill>
                <a:effectLst/>
                <a:uLnTx/>
                <a:uFillTx/>
              </a:rPr>
              <a:t> </a:t>
            </a:r>
            <a:r>
              <a:rPr kumimoji="0" lang="en-US" sz="1200" b="0" i="0" u="none" strike="noStrike" kern="0" cap="none" spc="0" normalizeH="0" baseline="0" noProof="0" dirty="0" err="1">
                <a:ln>
                  <a:noFill/>
                </a:ln>
                <a:solidFill>
                  <a:srgbClr val="000000"/>
                </a:solidFill>
                <a:effectLst/>
                <a:uLnTx/>
                <a:uFillTx/>
              </a:rPr>
              <a:t>aleatória</a:t>
            </a:r>
            <a:endParaRPr kumimoji="0" lang="en-US" sz="1200" b="0" i="0" u="none" strike="noStrike" kern="0" cap="none" spc="0" normalizeH="0" baseline="0" noProof="0" dirty="0">
              <a:ln>
                <a:noFill/>
              </a:ln>
              <a:solidFill>
                <a:srgbClr val="000000"/>
              </a:solidFill>
              <a:effectLst/>
              <a:uLnTx/>
              <a:uFillTx/>
            </a:endParaRPr>
          </a:p>
        </p:txBody>
      </p:sp>
      <p:sp>
        <p:nvSpPr>
          <p:cNvPr id="26" name="Elipse 25"/>
          <p:cNvSpPr/>
          <p:nvPr/>
        </p:nvSpPr>
        <p:spPr>
          <a:xfrm>
            <a:off x="9003976" y="3554752"/>
            <a:ext cx="1147313" cy="98206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latin typeface="Bosch Office Sans"/>
                <a:ea typeface="+mn-ea"/>
                <a:cs typeface="+mn-cs"/>
              </a:rPr>
              <a:t>Real </a:t>
            </a:r>
            <a:r>
              <a:rPr kumimoji="0" lang="en-US" sz="1800" b="0" i="0" u="none" strike="noStrike" kern="0" cap="none" spc="0" normalizeH="0" baseline="0" noProof="0" dirty="0" err="1">
                <a:ln>
                  <a:noFill/>
                </a:ln>
                <a:solidFill>
                  <a:srgbClr val="000000"/>
                </a:solidFill>
                <a:effectLst/>
                <a:uLnTx/>
                <a:uFillTx/>
                <a:latin typeface="Bosch Office Sans"/>
                <a:ea typeface="+mn-ea"/>
                <a:cs typeface="+mn-cs"/>
              </a:rPr>
              <a:t>ou</a:t>
            </a:r>
            <a:r>
              <a:rPr kumimoji="0" lang="en-US" sz="1800" b="0" i="0" u="none" strike="noStrike" kern="0" cap="none" spc="0" normalizeH="0" baseline="0" noProof="0" dirty="0">
                <a:ln>
                  <a:noFill/>
                </a:ln>
                <a:solidFill>
                  <a:srgbClr val="000000"/>
                </a:solidFill>
                <a:effectLst/>
                <a:uLnTx/>
                <a:uFillTx/>
                <a:latin typeface="Bosch Office Sans"/>
                <a:ea typeface="+mn-ea"/>
                <a:cs typeface="+mn-cs"/>
              </a:rPr>
              <a:t> fake</a:t>
            </a:r>
          </a:p>
        </p:txBody>
      </p:sp>
      <p:cxnSp>
        <p:nvCxnSpPr>
          <p:cNvPr id="28" name="Conector de Seta Reta 27"/>
          <p:cNvCxnSpPr>
            <a:stCxn id="3" idx="4"/>
            <a:endCxn id="22" idx="1"/>
          </p:cNvCxnSpPr>
          <p:nvPr/>
        </p:nvCxnSpPr>
        <p:spPr>
          <a:xfrm>
            <a:off x="1397479" y="3533869"/>
            <a:ext cx="543464" cy="2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ector Angulado 30"/>
          <p:cNvCxnSpPr>
            <a:stCxn id="22" idx="3"/>
          </p:cNvCxnSpPr>
          <p:nvPr/>
        </p:nvCxnSpPr>
        <p:spPr>
          <a:xfrm>
            <a:off x="3312543" y="3536830"/>
            <a:ext cx="2172587" cy="51327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3" name="Conector Angulado 32"/>
          <p:cNvCxnSpPr/>
          <p:nvPr/>
        </p:nvCxnSpPr>
        <p:spPr>
          <a:xfrm flipV="1">
            <a:off x="4873924" y="4301433"/>
            <a:ext cx="875581" cy="585432"/>
          </a:xfrm>
          <a:prstGeom prst="bentConnector3">
            <a:avLst>
              <a:gd name="adj1" fmla="val 99261"/>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ector de Seta Reta 38"/>
          <p:cNvCxnSpPr>
            <a:stCxn id="16" idx="3"/>
            <a:endCxn id="17" idx="1"/>
          </p:cNvCxnSpPr>
          <p:nvPr/>
        </p:nvCxnSpPr>
        <p:spPr>
          <a:xfrm>
            <a:off x="3312543" y="4886864"/>
            <a:ext cx="20703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Conector de Seta Reta 40"/>
          <p:cNvCxnSpPr>
            <a:stCxn id="15" idx="6"/>
            <a:endCxn id="16" idx="1"/>
          </p:cNvCxnSpPr>
          <p:nvPr/>
        </p:nvCxnSpPr>
        <p:spPr>
          <a:xfrm>
            <a:off x="1587260" y="4882551"/>
            <a:ext cx="207034" cy="43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ector de Seta Reta 42"/>
          <p:cNvCxnSpPr>
            <a:endCxn id="19" idx="1"/>
          </p:cNvCxnSpPr>
          <p:nvPr/>
        </p:nvCxnSpPr>
        <p:spPr>
          <a:xfrm>
            <a:off x="5986732" y="4045789"/>
            <a:ext cx="8195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Conector de Seta Reta 45"/>
          <p:cNvCxnSpPr>
            <a:stCxn id="19" idx="3"/>
            <a:endCxn id="26" idx="2"/>
          </p:cNvCxnSpPr>
          <p:nvPr/>
        </p:nvCxnSpPr>
        <p:spPr>
          <a:xfrm flipV="1">
            <a:off x="8574656" y="4045785"/>
            <a:ext cx="429320" cy="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24684685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Casos</a:t>
            </a:r>
            <a:r>
              <a:rPr lang="en-US" dirty="0"/>
              <a:t> de </a:t>
            </a:r>
            <a:r>
              <a:rPr lang="en-US" dirty="0" err="1"/>
              <a:t>uso</a:t>
            </a:r>
            <a:endParaRPr lang="en-US" dirty="0"/>
          </a:p>
        </p:txBody>
      </p:sp>
      <p:pic>
        <p:nvPicPr>
          <p:cNvPr id="10242" name="Picture 2" descr="https://github.com/junyanz/CycleGAN/raw/master/imgs/horse2zebra.gif">
            <a:hlinkClick r:id="rId3"/>
          </p:cNvPr>
          <p:cNvPicPr>
            <a:picLocks noGrp="1" noChangeAspect="1" noChangeArrowheads="1" noCro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129383" y="1104929"/>
            <a:ext cx="4267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hlinkClick r:id="rId5"/>
          </p:cNvPr>
          <p:cNvPicPr>
            <a:picLocks noChangeAspect="1"/>
          </p:cNvPicPr>
          <p:nvPr/>
        </p:nvPicPr>
        <p:blipFill>
          <a:blip r:embed="rId6"/>
          <a:stretch>
            <a:fillRect/>
          </a:stretch>
        </p:blipFill>
        <p:spPr>
          <a:xfrm>
            <a:off x="8172041" y="2543963"/>
            <a:ext cx="2457860" cy="1362931"/>
          </a:xfrm>
          <a:prstGeom prst="rect">
            <a:avLst/>
          </a:prstGeom>
        </p:spPr>
      </p:pic>
      <p:sp>
        <p:nvSpPr>
          <p:cNvPr id="6" name="CaixaDeTexto 5"/>
          <p:cNvSpPr txBox="1">
            <a:spLocks/>
          </p:cNvSpPr>
          <p:nvPr>
            <p:custDataLst>
              <p:tags r:id="rId1"/>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R="0" defTabSz="914400" eaLnBrk="1" fontAlgn="auto" latinLnBrk="0" hangingPunct="1">
              <a:lnSpc>
                <a:spcPct val="89000"/>
              </a:lnSpc>
              <a:spcBef>
                <a:spcPts val="0"/>
              </a:spcBef>
              <a:spcAft>
                <a:spcPts val="0"/>
              </a:spcAft>
              <a:buClrTx/>
              <a:buSzTx/>
              <a:buFontTx/>
              <a:buNone/>
              <a:tabLst/>
            </a:pPr>
            <a:r>
              <a:rPr kumimoji="0" lang="pt-BR" sz="2800" b="0" i="0" u="none" strike="noStrike" kern="0" cap="none" normalizeH="0" baseline="0" dirty="0" err="1">
                <a:ln>
                  <a:noFill/>
                </a:ln>
                <a:effectLst/>
                <a:uLnTx/>
                <a:uFillTx/>
              </a:rPr>
              <a:t>Generative</a:t>
            </a:r>
            <a:r>
              <a:rPr kumimoji="0" lang="pt-BR" sz="2800" b="0" i="0" u="none" strike="noStrike" kern="0" cap="none" normalizeH="0" baseline="0" dirty="0">
                <a:ln>
                  <a:noFill/>
                </a:ln>
                <a:effectLst/>
                <a:uLnTx/>
                <a:uFillTx/>
              </a:rPr>
              <a:t> </a:t>
            </a:r>
            <a:r>
              <a:rPr kumimoji="0" lang="pt-BR" sz="2800" b="0" i="0" u="none" strike="noStrike" kern="0" cap="none" normalizeH="0" baseline="0" dirty="0" err="1">
                <a:ln>
                  <a:noFill/>
                </a:ln>
                <a:effectLst/>
                <a:uLnTx/>
                <a:uFillTx/>
              </a:rPr>
              <a:t>Adversial</a:t>
            </a:r>
            <a:r>
              <a:rPr kumimoji="0" lang="pt-BR" sz="2800" b="0" i="0" u="none" strike="noStrike" kern="0" cap="none" normalizeH="0" baseline="0" dirty="0">
                <a:ln>
                  <a:noFill/>
                </a:ln>
                <a:effectLst/>
                <a:uLnTx/>
                <a:uFillTx/>
              </a:rPr>
              <a:t> Networks (GAN)</a:t>
            </a:r>
          </a:p>
        </p:txBody>
      </p:sp>
      <p:pic>
        <p:nvPicPr>
          <p:cNvPr id="5" name="Imagem 4">
            <a:hlinkClick r:id="rId7"/>
          </p:cNvPr>
          <p:cNvPicPr>
            <a:picLocks noChangeAspect="1"/>
          </p:cNvPicPr>
          <p:nvPr/>
        </p:nvPicPr>
        <p:blipFill>
          <a:blip r:embed="rId8"/>
          <a:stretch>
            <a:fillRect/>
          </a:stretch>
        </p:blipFill>
        <p:spPr>
          <a:xfrm>
            <a:off x="5807083" y="2619204"/>
            <a:ext cx="2234775" cy="1212447"/>
          </a:xfrm>
          <a:prstGeom prst="rect">
            <a:avLst/>
          </a:prstGeom>
        </p:spPr>
      </p:pic>
      <p:sp>
        <p:nvSpPr>
          <p:cNvPr id="7" name="CaixaDeTexto 6"/>
          <p:cNvSpPr txBox="1"/>
          <p:nvPr/>
        </p:nvSpPr>
        <p:spPr>
          <a:xfrm>
            <a:off x="259080" y="1209504"/>
            <a:ext cx="5200651" cy="2819400"/>
          </a:xfrm>
          <a:prstGeom prst="rect">
            <a:avLst/>
          </a:prstGeom>
          <a:noFill/>
        </p:spPr>
        <p:txBody>
          <a:bodyPr wrap="none" lIns="0" tIns="0" rIns="0" bIns="0" rtlCol="0">
            <a:noAutofit/>
          </a:bodyPr>
          <a:lstStyle/>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pt-BR" sz="1800" b="0" i="0" u="none" strike="noStrike" kern="0" cap="none" spc="0" normalizeH="0" baseline="0" noProof="0" dirty="0">
                <a:ln>
                  <a:noFill/>
                </a:ln>
                <a:solidFill>
                  <a:srgbClr val="000000"/>
                </a:solidFill>
                <a:effectLst/>
                <a:uLnTx/>
                <a:uFillTx/>
              </a:rPr>
              <a:t>Tarefas semelhante ao</a:t>
            </a:r>
            <a:r>
              <a:rPr kumimoji="0" lang="pt-BR" sz="1800" b="0" i="0" u="none" strike="noStrike" kern="0" cap="none" spc="0" normalizeH="0" noProof="0" dirty="0">
                <a:ln>
                  <a:noFill/>
                </a:ln>
                <a:solidFill>
                  <a:srgbClr val="000000"/>
                </a:solidFill>
                <a:effectLst/>
                <a:uLnTx/>
                <a:uFillTx/>
              </a:rPr>
              <a:t> de </a:t>
            </a:r>
            <a:r>
              <a:rPr kumimoji="0" lang="pt-BR" sz="1800" b="0" i="0" u="none" strike="noStrike" kern="0" cap="none" spc="0" normalizeH="0" noProof="0" dirty="0" err="1">
                <a:ln>
                  <a:noFill/>
                </a:ln>
                <a:solidFill>
                  <a:srgbClr val="000000"/>
                </a:solidFill>
                <a:effectLst/>
                <a:uLnTx/>
                <a:uFillTx/>
              </a:rPr>
              <a:t>autoencoders</a:t>
            </a:r>
            <a:r>
              <a:rPr kumimoji="0" lang="pt-BR" sz="1800" b="0" i="0" u="none" strike="noStrike" kern="0" cap="none" spc="0" normalizeH="0" noProof="0" dirty="0">
                <a:ln>
                  <a:noFill/>
                </a:ln>
                <a:solidFill>
                  <a:srgbClr val="000000"/>
                </a:solidFill>
                <a:effectLst/>
                <a:uLnTx/>
                <a:uFillTx/>
              </a:rPr>
              <a:t>.</a:t>
            </a: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baseline="0" dirty="0">
                <a:solidFill>
                  <a:srgbClr val="000000"/>
                </a:solidFill>
              </a:rPr>
              <a:t>Em geral performance superior.</a:t>
            </a: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pt-BR" sz="1800" b="0" i="0" u="none" strike="noStrike" kern="0" cap="none" spc="0" normalizeH="0" noProof="0" dirty="0">
                <a:ln>
                  <a:noFill/>
                </a:ln>
                <a:solidFill>
                  <a:srgbClr val="000000"/>
                </a:solidFill>
                <a:effectLst/>
                <a:uLnTx/>
                <a:uFillTx/>
              </a:rPr>
              <a:t>Escopo aberto, existem diferentes maneiras de </a:t>
            </a:r>
            <a:br>
              <a:rPr kumimoji="0" lang="pt-BR" sz="1800" b="0" i="0" u="none" strike="noStrike" kern="0" cap="none" spc="0" normalizeH="0" noProof="0" dirty="0">
                <a:ln>
                  <a:noFill/>
                </a:ln>
                <a:solidFill>
                  <a:srgbClr val="000000"/>
                </a:solidFill>
                <a:effectLst/>
                <a:uLnTx/>
                <a:uFillTx/>
              </a:rPr>
            </a:br>
            <a:r>
              <a:rPr kumimoji="0" lang="pt-BR" sz="1800" b="0" i="0" u="none" strike="noStrike" kern="0" cap="none" spc="0" normalizeH="0" noProof="0" dirty="0">
                <a:ln>
                  <a:noFill/>
                </a:ln>
                <a:solidFill>
                  <a:srgbClr val="000000"/>
                </a:solidFill>
                <a:effectLst/>
                <a:uLnTx/>
                <a:uFillTx/>
              </a:rPr>
              <a:t>implementações.</a:t>
            </a: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lang="pt-BR" kern="0" baseline="0" dirty="0">
                <a:solidFill>
                  <a:srgbClr val="000000"/>
                </a:solidFill>
              </a:rPr>
              <a:t>Por existirem duas redes o </a:t>
            </a:r>
            <a:r>
              <a:rPr lang="pt-BR" kern="0" baseline="0" dirty="0" err="1">
                <a:solidFill>
                  <a:srgbClr val="000000"/>
                </a:solidFill>
              </a:rPr>
              <a:t>learning</a:t>
            </a:r>
            <a:r>
              <a:rPr lang="pt-BR" kern="0" baseline="0" dirty="0">
                <a:solidFill>
                  <a:srgbClr val="000000"/>
                </a:solidFill>
              </a:rPr>
              <a:t> rate deve</a:t>
            </a:r>
            <a:br>
              <a:rPr lang="pt-BR" kern="0" baseline="0" dirty="0">
                <a:solidFill>
                  <a:srgbClr val="000000"/>
                </a:solidFill>
              </a:rPr>
            </a:br>
            <a:r>
              <a:rPr lang="pt-BR" kern="0" baseline="0" dirty="0">
                <a:solidFill>
                  <a:srgbClr val="000000"/>
                </a:solidFill>
              </a:rPr>
              <a:t>ser sincronizado</a:t>
            </a:r>
          </a:p>
          <a:p>
            <a:pPr marL="285750" marR="0" indent="-285750" defTabSz="914400" eaLnBrk="1" fontAlgn="auto" latinLnBrk="0" hangingPunct="1">
              <a:lnSpc>
                <a:spcPts val="2300"/>
              </a:lnSpc>
              <a:spcBef>
                <a:spcPts val="500"/>
              </a:spcBef>
              <a:spcAft>
                <a:spcPts val="0"/>
              </a:spcAft>
              <a:buClrTx/>
              <a:buSzTx/>
              <a:buFont typeface="Arial" panose="020B0604020202020204" pitchFamily="34" charset="0"/>
              <a:buChar char="•"/>
              <a:tabLst/>
            </a:pPr>
            <a:r>
              <a:rPr kumimoji="0" lang="pt-BR" sz="1800" b="0" i="0" u="none" strike="noStrike" kern="0" cap="none" spc="0" normalizeH="0" noProof="0" dirty="0">
                <a:ln>
                  <a:noFill/>
                </a:ln>
                <a:solidFill>
                  <a:srgbClr val="000000"/>
                </a:solidFill>
                <a:effectLst/>
                <a:uLnTx/>
                <a:uFillTx/>
              </a:rPr>
              <a:t>Um dos tópicos com maior crescimento dentro</a:t>
            </a:r>
            <a:br>
              <a:rPr kumimoji="0" lang="pt-BR" sz="1800" b="0" i="0" u="none" strike="noStrike" kern="0" cap="none" spc="0" normalizeH="0" noProof="0" dirty="0">
                <a:ln>
                  <a:noFill/>
                </a:ln>
                <a:solidFill>
                  <a:srgbClr val="000000"/>
                </a:solidFill>
                <a:effectLst/>
                <a:uLnTx/>
                <a:uFillTx/>
              </a:rPr>
            </a:br>
            <a:r>
              <a:rPr kumimoji="0" lang="pt-BR" sz="1800" b="0" i="0" u="none" strike="noStrike" kern="0" cap="none" spc="0" normalizeH="0" noProof="0" dirty="0">
                <a:ln>
                  <a:noFill/>
                </a:ln>
                <a:solidFill>
                  <a:srgbClr val="000000"/>
                </a:solidFill>
                <a:effectLst/>
                <a:uLnTx/>
                <a:uFillTx/>
              </a:rPr>
              <a:t>de </a:t>
            </a:r>
            <a:r>
              <a:rPr kumimoji="0" lang="pt-BR" sz="1800" b="0" i="0" u="none" strike="noStrike" kern="0" cap="none" spc="0" normalizeH="0" noProof="0" dirty="0" err="1">
                <a:ln>
                  <a:noFill/>
                </a:ln>
                <a:solidFill>
                  <a:srgbClr val="000000"/>
                </a:solidFill>
                <a:effectLst/>
                <a:uLnTx/>
                <a:uFillTx/>
              </a:rPr>
              <a:t>deep</a:t>
            </a:r>
            <a:r>
              <a:rPr kumimoji="0" lang="pt-BR" sz="1800" b="0" i="0" u="none" strike="noStrike" kern="0" cap="none" spc="0" normalizeH="0" noProof="0" dirty="0">
                <a:ln>
                  <a:noFill/>
                </a:ln>
                <a:solidFill>
                  <a:srgbClr val="000000"/>
                </a:solidFill>
                <a:effectLst/>
                <a:uLnTx/>
                <a:uFillTx/>
              </a:rPr>
              <a:t> </a:t>
            </a:r>
            <a:r>
              <a:rPr kumimoji="0" lang="pt-BR" sz="1800" b="0" i="0" u="none" strike="noStrike" kern="0" cap="none" spc="0" normalizeH="0" noProof="0" dirty="0" err="1">
                <a:ln>
                  <a:noFill/>
                </a:ln>
                <a:solidFill>
                  <a:srgbClr val="000000"/>
                </a:solidFill>
                <a:effectLst/>
                <a:uLnTx/>
                <a:uFillTx/>
              </a:rPr>
              <a:t>learning</a:t>
            </a:r>
            <a:endParaRPr kumimoji="0" lang="pt-BR"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394319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5"/>
          </p:nvPr>
        </p:nvSpPr>
        <p:spPr/>
        <p:txBody>
          <a:bodyPr/>
          <a:lstStyle/>
          <a:p>
            <a:r>
              <a:rPr lang="pt-BR" noProof="0" dirty="0"/>
              <a:t>Métricas de Desempenho</a:t>
            </a:r>
          </a:p>
        </p:txBody>
      </p:sp>
      <p:sp>
        <p:nvSpPr>
          <p:cNvPr id="2" name="Espaço Reservado para Número de Slide 1"/>
          <p:cNvSpPr>
            <a:spLocks noGrp="1"/>
          </p:cNvSpPr>
          <p:nvPr>
            <p:ph type="sldNum" sz="quarter" idx="12"/>
          </p:nvPr>
        </p:nvSpPr>
        <p:spPr/>
        <p:txBody>
          <a:bodyPr/>
          <a:lstStyle/>
          <a:p>
            <a:fld id="{4898AEC0-503E-4FA4-859C-D0F72D6E3F79}" type="slidenum">
              <a:rPr lang="de-DE" smtClean="0"/>
              <a:pPr/>
              <a:t>6</a:t>
            </a:fld>
            <a:endParaRPr lang="de-DE"/>
          </a:p>
        </p:txBody>
      </p:sp>
      <mc:AlternateContent xmlns:mc="http://schemas.openxmlformats.org/markup-compatibility/2006" xmlns:a14="http://schemas.microsoft.com/office/drawing/2010/main">
        <mc:Choice Requires="a14">
          <p:sp>
            <p:nvSpPr>
              <p:cNvPr id="6" name="CaixaDeTexto 5"/>
              <p:cNvSpPr txBox="1"/>
              <p:nvPr/>
            </p:nvSpPr>
            <p:spPr>
              <a:xfrm>
                <a:off x="376518" y="1721224"/>
                <a:ext cx="10117078" cy="596412"/>
              </a:xfrm>
              <a:prstGeom prst="rect">
                <a:avLst/>
              </a:prstGeom>
              <a:noFill/>
            </p:spPr>
            <p:txBody>
              <a:bodyPr wrap="square" lIns="0" tIns="0" rIns="0" bIns="0" rtlCol="0">
                <a:noAutofit/>
              </a:bodyPr>
              <a:lstStyle/>
              <a:p>
                <a:pPr marL="696887" lvl="1" indent="-285750" fontAlgn="auto">
                  <a:lnSpc>
                    <a:spcPts val="2300"/>
                  </a:lnSpc>
                  <a:spcBef>
                    <a:spcPts val="500"/>
                  </a:spcBef>
                  <a:spcAft>
                    <a:spcPts val="0"/>
                  </a:spcAft>
                  <a:buFont typeface="Arial" panose="020B0604020202020204" pitchFamily="34" charset="0"/>
                  <a:buChar char="•"/>
                </a:pPr>
                <a:r>
                  <a:rPr lang="pt-BR" b="1" kern="0" dirty="0">
                    <a:solidFill>
                      <a:srgbClr val="000000"/>
                    </a:solidFill>
                  </a:rPr>
                  <a:t>MAE </a:t>
                </a:r>
                <a:r>
                  <a:rPr lang="pt-BR" kern="0" dirty="0">
                    <a:solidFill>
                      <a:srgbClr val="000000"/>
                    </a:solidFill>
                  </a:rPr>
                  <a:t>O erro absoluto médio (MAE) é similar ao MSE, porém ao invés da soma dos quadrados dos erros o MAE utiliza a soma dos valores absolutos dos erros. </a:t>
                </a:r>
              </a:p>
              <a:p>
                <a:pPr marL="696887" lvl="1" indent="-285750" fontAlgn="auto">
                  <a:lnSpc>
                    <a:spcPts val="2300"/>
                  </a:lnSpc>
                  <a:spcBef>
                    <a:spcPts val="500"/>
                  </a:spcBef>
                  <a:spcAft>
                    <a:spcPts val="0"/>
                  </a:spcAft>
                  <a:buFont typeface="Arial" panose="020B0604020202020204" pitchFamily="34" charset="0"/>
                  <a:buChar char="•"/>
                </a:pPr>
                <a:endParaRPr lang="pt-BR" kern="0" dirty="0">
                  <a:solidFill>
                    <a:srgbClr val="000000"/>
                  </a:solidFill>
                </a:endParaRPr>
              </a:p>
              <a:p>
                <a:pPr lvl="2" fontAlgn="auto">
                  <a:lnSpc>
                    <a:spcPts val="2300"/>
                  </a:lnSpc>
                  <a:spcBef>
                    <a:spcPts val="500"/>
                  </a:spcBef>
                  <a:spcAft>
                    <a:spcPts val="0"/>
                  </a:spcAft>
                </a:pPr>
                <a:endParaRPr lang="pt-BR" kern="0" dirty="0">
                  <a:solidFill>
                    <a:srgbClr val="000000"/>
                  </a:solidFill>
                </a:endParaRPr>
              </a:p>
              <a:p>
                <a:pPr lvl="2" fontAlgn="auto">
                  <a:lnSpc>
                    <a:spcPts val="2300"/>
                  </a:lnSpc>
                  <a:spcBef>
                    <a:spcPts val="500"/>
                  </a:spcBef>
                  <a:spcAft>
                    <a:spcPts val="0"/>
                  </a:spcAft>
                </a:pPr>
                <a14:m>
                  <m:oMathPara xmlns:m="http://schemas.openxmlformats.org/officeDocument/2006/math">
                    <m:oMathParaPr>
                      <m:jc m:val="centerGroup"/>
                    </m:oMathParaPr>
                    <m:oMath xmlns:m="http://schemas.openxmlformats.org/officeDocument/2006/math">
                      <m:r>
                        <m:rPr>
                          <m:sty m:val="p"/>
                        </m:rPr>
                        <a:rPr lang="en-US" b="0" i="0" kern="0" smtClean="0">
                          <a:solidFill>
                            <a:srgbClr val="000000"/>
                          </a:solidFill>
                          <a:latin typeface="Cambria Math" panose="02040503050406030204" pitchFamily="18" charset="0"/>
                        </a:rPr>
                        <m:t>MAE</m:t>
                      </m:r>
                      <m:r>
                        <a:rPr lang="en-US" b="0" i="0" kern="0" smtClean="0">
                          <a:solidFill>
                            <a:srgbClr val="000000"/>
                          </a:solidFill>
                          <a:latin typeface="Cambria Math" panose="02040503050406030204" pitchFamily="18" charset="0"/>
                        </a:rPr>
                        <m:t>=</m:t>
                      </m:r>
                      <m:f>
                        <m:fPr>
                          <m:ctrlPr>
                            <a:rPr lang="en-US" b="0" i="1" kern="0" smtClean="0">
                              <a:solidFill>
                                <a:srgbClr val="000000"/>
                              </a:solidFill>
                              <a:latin typeface="Cambria Math" panose="02040503050406030204" pitchFamily="18" charset="0"/>
                            </a:rPr>
                          </m:ctrlPr>
                        </m:fPr>
                        <m:num>
                          <m:r>
                            <a:rPr lang="en-US" b="0" i="1" kern="0" smtClean="0">
                              <a:solidFill>
                                <a:srgbClr val="000000"/>
                              </a:solidFill>
                              <a:latin typeface="Cambria Math" panose="02040503050406030204" pitchFamily="18" charset="0"/>
                            </a:rPr>
                            <m:t>1</m:t>
                          </m:r>
                        </m:num>
                        <m:den>
                          <m:r>
                            <a:rPr lang="en-US" b="0" i="1" kern="0" smtClean="0">
                              <a:solidFill>
                                <a:srgbClr val="000000"/>
                              </a:solidFill>
                              <a:latin typeface="Cambria Math" panose="02040503050406030204" pitchFamily="18" charset="0"/>
                            </a:rPr>
                            <m:t>𝑁</m:t>
                          </m:r>
                        </m:den>
                      </m:f>
                      <m:nary>
                        <m:naryPr>
                          <m:chr m:val="∑"/>
                          <m:ctrlPr>
                            <a:rPr lang="en-US" b="0" i="1" kern="0" smtClean="0">
                              <a:solidFill>
                                <a:srgbClr val="000000"/>
                              </a:solidFill>
                              <a:latin typeface="Cambria Math" panose="02040503050406030204" pitchFamily="18" charset="0"/>
                            </a:rPr>
                          </m:ctrlPr>
                        </m:naryPr>
                        <m:sub>
                          <m:r>
                            <m:rPr>
                              <m:brk m:alnAt="23"/>
                            </m:rPr>
                            <a:rPr lang="en-US" b="0" i="1" kern="0" smtClean="0">
                              <a:solidFill>
                                <a:srgbClr val="000000"/>
                              </a:solidFill>
                              <a:latin typeface="Cambria Math" panose="02040503050406030204" pitchFamily="18" charset="0"/>
                            </a:rPr>
                            <m:t>𝑖</m:t>
                          </m:r>
                          <m:r>
                            <a:rPr lang="en-US" b="0" i="1" kern="0" smtClean="0">
                              <a:solidFill>
                                <a:srgbClr val="000000"/>
                              </a:solidFill>
                              <a:latin typeface="Cambria Math" panose="02040503050406030204" pitchFamily="18" charset="0"/>
                            </a:rPr>
                            <m:t>=1</m:t>
                          </m:r>
                        </m:sub>
                        <m:sup>
                          <m:r>
                            <a:rPr lang="en-US" b="0" i="1" kern="0" smtClean="0">
                              <a:solidFill>
                                <a:srgbClr val="000000"/>
                              </a:solidFill>
                              <a:latin typeface="Cambria Math" panose="02040503050406030204" pitchFamily="18" charset="0"/>
                            </a:rPr>
                            <m:t>𝑁</m:t>
                          </m:r>
                        </m:sup>
                        <m:e>
                          <m:r>
                            <a:rPr lang="en-US" b="0" i="1" kern="0" smtClean="0">
                              <a:solidFill>
                                <a:srgbClr val="000000"/>
                              </a:solidFill>
                              <a:latin typeface="Cambria Math" panose="02040503050406030204" pitchFamily="18" charset="0"/>
                            </a:rPr>
                            <m:t>|</m:t>
                          </m:r>
                          <m:sSub>
                            <m:sSubPr>
                              <m:ctrlPr>
                                <a:rPr lang="pt-BR" i="1" kern="0">
                                  <a:solidFill>
                                    <a:srgbClr val="000000"/>
                                  </a:solidFill>
                                  <a:latin typeface="Cambria Math" panose="02040503050406030204" pitchFamily="18" charset="0"/>
                                </a:rPr>
                              </m:ctrlPr>
                            </m:sSubPr>
                            <m:e>
                              <m:r>
                                <a:rPr lang="pt-BR" i="1" kern="0">
                                  <a:solidFill>
                                    <a:srgbClr val="000000"/>
                                  </a:solidFill>
                                  <a:latin typeface="Cambria Math" panose="02040503050406030204" pitchFamily="18" charset="0"/>
                                </a:rPr>
                                <m:t>𝑦</m:t>
                              </m:r>
                            </m:e>
                            <m:sub>
                              <m:r>
                                <a:rPr lang="pt-BR" i="1" kern="0">
                                  <a:solidFill>
                                    <a:srgbClr val="000000"/>
                                  </a:solidFill>
                                  <a:latin typeface="Cambria Math" panose="02040503050406030204" pitchFamily="18" charset="0"/>
                                </a:rPr>
                                <m:t>𝑖</m:t>
                              </m:r>
                            </m:sub>
                          </m:sSub>
                          <m:r>
                            <a:rPr lang="pt-BR" i="1" kern="0">
                              <a:solidFill>
                                <a:srgbClr val="000000"/>
                              </a:solidFill>
                              <a:latin typeface="Cambria Math" panose="02040503050406030204" pitchFamily="18" charset="0"/>
                            </a:rPr>
                            <m:t> −</m:t>
                          </m:r>
                          <m:sSub>
                            <m:sSubPr>
                              <m:ctrlPr>
                                <a:rPr lang="pt-BR" i="1" kern="0">
                                  <a:solidFill>
                                    <a:srgbClr val="000000"/>
                                  </a:solidFill>
                                  <a:latin typeface="Cambria Math" panose="02040503050406030204" pitchFamily="18" charset="0"/>
                                </a:rPr>
                              </m:ctrlPr>
                            </m:sSubPr>
                            <m:e>
                              <m:acc>
                                <m:accPr>
                                  <m:chr m:val="̂"/>
                                  <m:ctrlPr>
                                    <a:rPr lang="pt-BR" i="1" kern="0">
                                      <a:solidFill>
                                        <a:srgbClr val="000000"/>
                                      </a:solidFill>
                                      <a:latin typeface="Cambria Math" panose="02040503050406030204" pitchFamily="18" charset="0"/>
                                    </a:rPr>
                                  </m:ctrlPr>
                                </m:accPr>
                                <m:e>
                                  <m:r>
                                    <a:rPr lang="pt-BR" i="1" kern="0">
                                      <a:solidFill>
                                        <a:srgbClr val="000000"/>
                                      </a:solidFill>
                                      <a:latin typeface="Cambria Math" panose="02040503050406030204" pitchFamily="18" charset="0"/>
                                    </a:rPr>
                                    <m:t>𝑦</m:t>
                                  </m:r>
                                </m:e>
                              </m:acc>
                            </m:e>
                            <m:sub>
                              <m:r>
                                <a:rPr lang="pt-BR" i="1" kern="0">
                                  <a:solidFill>
                                    <a:srgbClr val="000000"/>
                                  </a:solidFill>
                                  <a:latin typeface="Cambria Math" panose="02040503050406030204" pitchFamily="18" charset="0"/>
                                </a:rPr>
                                <m:t>𝑖</m:t>
                              </m:r>
                            </m:sub>
                          </m:sSub>
                          <m:r>
                            <a:rPr lang="en-US" b="0" i="1" kern="0" smtClean="0">
                              <a:solidFill>
                                <a:srgbClr val="000000"/>
                              </a:solidFill>
                              <a:latin typeface="Cambria Math" panose="02040503050406030204" pitchFamily="18" charset="0"/>
                            </a:rPr>
                            <m:t>|</m:t>
                          </m:r>
                        </m:e>
                      </m:nary>
                    </m:oMath>
                  </m:oMathPara>
                </a14:m>
                <a:endParaRPr lang="pt-BR" kern="0" dirty="0">
                  <a:solidFill>
                    <a:srgbClr val="000000"/>
                  </a:solidFill>
                </a:endParaRPr>
              </a:p>
              <a:p>
                <a:pPr lvl="2" fontAlgn="auto">
                  <a:lnSpc>
                    <a:spcPts val="2300"/>
                  </a:lnSpc>
                  <a:spcBef>
                    <a:spcPts val="500"/>
                  </a:spcBef>
                  <a:spcAft>
                    <a:spcPts val="0"/>
                  </a:spcAft>
                </a:pPr>
                <a:endParaRPr lang="pt-BR" kern="0" dirty="0">
                  <a:solidFill>
                    <a:srgbClr val="000000"/>
                  </a:solidFill>
                </a:endParaRPr>
              </a:p>
              <a:p>
                <a:pPr lvl="2" fontAlgn="auto">
                  <a:lnSpc>
                    <a:spcPts val="2300"/>
                  </a:lnSpc>
                  <a:spcBef>
                    <a:spcPts val="500"/>
                  </a:spcBef>
                  <a:spcAft>
                    <a:spcPts val="0"/>
                  </a:spcAft>
                </a:pPr>
                <a:r>
                  <a:rPr lang="pt-BR" kern="0" dirty="0">
                    <a:solidFill>
                      <a:srgbClr val="000000"/>
                    </a:solidFill>
                  </a:rPr>
                  <a:t>Enquanto o MSE penaliza mais os grandes erros de predição, o MAE penaliza os erros de forma igual. </a:t>
                </a:r>
                <a:endParaRPr kumimoji="0" lang="pt-BR" b="1" i="0" u="none" strike="noStrike" kern="0" cap="none" spc="0" normalizeH="0" dirty="0">
                  <a:ln>
                    <a:noFill/>
                  </a:ln>
                  <a:solidFill>
                    <a:srgbClr val="000000"/>
                  </a:solidFill>
                  <a:effectLst/>
                  <a:uLnTx/>
                  <a:uFillTx/>
                </a:endParaRPr>
              </a:p>
            </p:txBody>
          </p:sp>
        </mc:Choice>
        <mc:Fallback xmlns="">
          <p:sp>
            <p:nvSpPr>
              <p:cNvPr id="6" name="CaixaDeTexto 5"/>
              <p:cNvSpPr txBox="1">
                <a:spLocks noRot="1" noChangeAspect="1" noMove="1" noResize="1" noEditPoints="1" noAdjustHandles="1" noChangeArrowheads="1" noChangeShapeType="1" noTextEdit="1"/>
              </p:cNvSpPr>
              <p:nvPr/>
            </p:nvSpPr>
            <p:spPr>
              <a:xfrm>
                <a:off x="376518" y="1721224"/>
                <a:ext cx="10117078" cy="596412"/>
              </a:xfrm>
              <a:prstGeom prst="rect">
                <a:avLst/>
              </a:prstGeom>
              <a:blipFill>
                <a:blip r:embed="rId2"/>
                <a:stretch>
                  <a:fillRect t="-13265" r="-723" b="-420408"/>
                </a:stretch>
              </a:blipFill>
            </p:spPr>
            <p:txBody>
              <a:bodyPr/>
              <a:lstStyle/>
              <a:p>
                <a:r>
                  <a:rPr lang="pt-BR">
                    <a:noFill/>
                  </a:rPr>
                  <a:t> </a:t>
                </a:r>
              </a:p>
            </p:txBody>
          </p:sp>
        </mc:Fallback>
      </mc:AlternateContent>
      <p:sp>
        <p:nvSpPr>
          <p:cNvPr id="7" name="Título 3"/>
          <p:cNvSpPr>
            <a:spLocks noGrp="1"/>
          </p:cNvSpPr>
          <p:nvPr>
            <p:ph type="title"/>
          </p:nvPr>
        </p:nvSpPr>
        <p:spPr>
          <a:xfrm>
            <a:off x="259200" y="648000"/>
            <a:ext cx="10450800" cy="388800"/>
          </a:xfrm>
        </p:spPr>
        <p:txBody>
          <a:bodyPr/>
          <a:lstStyle/>
          <a:p>
            <a:r>
              <a:rPr lang="en-US" dirty="0" err="1"/>
              <a:t>Métricas</a:t>
            </a:r>
            <a:r>
              <a:rPr lang="en-US" dirty="0"/>
              <a:t> de </a:t>
            </a:r>
            <a:r>
              <a:rPr lang="en-US" dirty="0" err="1"/>
              <a:t>Erro</a:t>
            </a:r>
            <a:r>
              <a:rPr lang="en-US" dirty="0"/>
              <a:t> - </a:t>
            </a:r>
            <a:r>
              <a:rPr lang="en-US" dirty="0" err="1"/>
              <a:t>Regressão</a:t>
            </a:r>
            <a:endParaRPr lang="pt-BR" noProof="0" dirty="0"/>
          </a:p>
        </p:txBody>
      </p:sp>
    </p:spTree>
    <p:extLst>
      <p:ext uri="{BB962C8B-B14F-4D97-AF65-F5344CB8AC3E}">
        <p14:creationId xmlns:p14="http://schemas.microsoft.com/office/powerpoint/2010/main" val="2513478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Métricas</a:t>
            </a:r>
            <a:r>
              <a:rPr lang="en-US" dirty="0"/>
              <a:t> para </a:t>
            </a:r>
            <a:r>
              <a:rPr lang="en-US" dirty="0" err="1"/>
              <a:t>treino</a:t>
            </a:r>
            <a:endParaRPr lang="en-US" dirty="0"/>
          </a:p>
        </p:txBody>
      </p:sp>
      <p:sp>
        <p:nvSpPr>
          <p:cNvPr id="3" name="Espaço Reservado para Texto 2"/>
          <p:cNvSpPr>
            <a:spLocks noGrp="1"/>
          </p:cNvSpPr>
          <p:nvPr>
            <p:ph type="body" sz="quarter" idx="15"/>
          </p:nvPr>
        </p:nvSpPr>
        <p:spPr/>
        <p:txBody>
          <a:bodyPr/>
          <a:lstStyle/>
          <a:p>
            <a:r>
              <a:rPr lang="en-US"/>
              <a:t>Deep Learning</a:t>
            </a:r>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7</a:t>
            </a:fld>
            <a:endParaRPr lang="en-US" noProof="1"/>
          </a:p>
        </p:txBody>
      </p:sp>
      <p:sp>
        <p:nvSpPr>
          <p:cNvPr id="5" name="Espaço Reservado para Conteúdo 4"/>
          <p:cNvSpPr>
            <a:spLocks noGrp="1"/>
          </p:cNvSpPr>
          <p:nvPr>
            <p:ph sz="quarter" idx="1"/>
          </p:nvPr>
        </p:nvSpPr>
        <p:spPr/>
        <p:txBody>
          <a:bodyPr/>
          <a:lstStyle/>
          <a:p>
            <a:r>
              <a:rPr lang="pt-BR" dirty="0"/>
              <a:t>Uma boa métrica para mensurar o desempenho do seu modelo não significa necessariamente que seja a melhor para guiar treino.</a:t>
            </a:r>
          </a:p>
          <a:p>
            <a:r>
              <a:rPr lang="pt-BR" dirty="0"/>
              <a:t>Em problemas de regressão é mais comum utilizar métricas customizadas tanto para guiar o treinamento quanto para aferir o desempenho</a:t>
            </a:r>
          </a:p>
          <a:p>
            <a:pPr lvl="1"/>
            <a:r>
              <a:rPr lang="pt-BR" dirty="0"/>
              <a:t>Exemplo: Podemos treinar um modelo para regressão de coordenadas utilizando o MSE como </a:t>
            </a:r>
            <a:r>
              <a:rPr lang="pt-BR" i="1" dirty="0" err="1"/>
              <a:t>loss</a:t>
            </a:r>
            <a:r>
              <a:rPr lang="pt-BR" i="1" dirty="0"/>
              <a:t> </a:t>
            </a:r>
            <a:r>
              <a:rPr lang="pt-BR" i="1" dirty="0" err="1"/>
              <a:t>function</a:t>
            </a:r>
            <a:r>
              <a:rPr lang="pt-BR" dirty="0"/>
              <a:t> e uma métrica personalizada baseada na distância euclidiana para salvar nosso modelo</a:t>
            </a:r>
          </a:p>
          <a:p>
            <a:pPr lvl="1"/>
            <a:r>
              <a:rPr lang="pt-BR" dirty="0"/>
              <a:t>Apesar das métricas estarem correlacionadas, quanto menor o MSE menor será a distancia euclidiana, haverá casos em que em um resultado de nossas métricas podem divergir</a:t>
            </a:r>
          </a:p>
        </p:txBody>
      </p:sp>
    </p:spTree>
    <p:extLst>
      <p:ext uri="{BB962C8B-B14F-4D97-AF65-F5344CB8AC3E}">
        <p14:creationId xmlns:p14="http://schemas.microsoft.com/office/powerpoint/2010/main" val="411327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D82EB9-F888-4EF5-9BD3-4FB532D116CB}"/>
              </a:ext>
            </a:extLst>
          </p:cNvPr>
          <p:cNvSpPr>
            <a:spLocks noGrp="1"/>
          </p:cNvSpPr>
          <p:nvPr>
            <p:ph type="ctrTitle"/>
          </p:nvPr>
        </p:nvSpPr>
        <p:spPr/>
        <p:txBody>
          <a:bodyPr/>
          <a:lstStyle/>
          <a:p>
            <a:r>
              <a:rPr lang="pt-BR" dirty="0"/>
              <a:t>Transferência de conhecimento</a:t>
            </a:r>
          </a:p>
        </p:txBody>
      </p:sp>
    </p:spTree>
    <p:extLst>
      <p:ext uri="{BB962C8B-B14F-4D97-AF65-F5344CB8AC3E}">
        <p14:creationId xmlns:p14="http://schemas.microsoft.com/office/powerpoint/2010/main" val="353959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Transferência de conhecimento</a:t>
            </a:r>
          </a:p>
        </p:txBody>
      </p:sp>
      <p:sp>
        <p:nvSpPr>
          <p:cNvPr id="3" name="Espaço Reservado para Texto 2"/>
          <p:cNvSpPr>
            <a:spLocks noGrp="1"/>
          </p:cNvSpPr>
          <p:nvPr>
            <p:ph type="body" sz="quarter" idx="15"/>
          </p:nvPr>
        </p:nvSpPr>
        <p:spPr/>
        <p:txBody>
          <a:bodyPr/>
          <a:lstStyle/>
          <a:p>
            <a:r>
              <a:rPr lang="en-US"/>
              <a:t>Deep Learning</a:t>
            </a:r>
          </a:p>
        </p:txBody>
      </p:sp>
      <p:sp>
        <p:nvSpPr>
          <p:cNvPr id="4" name="Espaço Reservado para Número de Slide 3"/>
          <p:cNvSpPr>
            <a:spLocks noGrp="1"/>
          </p:cNvSpPr>
          <p:nvPr>
            <p:ph type="sldNum" sz="quarter" idx="12"/>
          </p:nvPr>
        </p:nvSpPr>
        <p:spPr/>
        <p:txBody>
          <a:bodyPr/>
          <a:lstStyle/>
          <a:p>
            <a:fld id="{4898AEC0-503E-4FA4-859C-D0F72D6E3F79}" type="slidenum">
              <a:rPr lang="en-US" noProof="1" smtClean="0"/>
              <a:pPr/>
              <a:t>9</a:t>
            </a:fld>
            <a:endParaRPr lang="en-US" noProof="1"/>
          </a:p>
        </p:txBody>
      </p:sp>
      <p:sp>
        <p:nvSpPr>
          <p:cNvPr id="5" name="Espaço Reservado para Conteúdo 4"/>
          <p:cNvSpPr>
            <a:spLocks noGrp="1"/>
          </p:cNvSpPr>
          <p:nvPr>
            <p:ph sz="quarter" idx="1"/>
          </p:nvPr>
        </p:nvSpPr>
        <p:spPr/>
        <p:txBody>
          <a:bodyPr/>
          <a:lstStyle/>
          <a:p>
            <a:pPr marL="0" indent="0">
              <a:buNone/>
            </a:pPr>
            <a:r>
              <a:rPr lang="pt-BR" dirty="0"/>
              <a:t>	A transferência de conhecimento tem como principal propósito aproveitar o “conhecimento”  genérico de uma rede e usar como base para um ajuste final em outra rede, ou seja, aproveitar a extração de características em comum. Na prática essa transferência nada mais é que iniciar uma arquitetura de rede com os pesos de outra rede, geralmente alterando os pesos somente da cabeça dessa nova arquitetura para um ajuste fino ao novo problema.</a:t>
            </a:r>
          </a:p>
        </p:txBody>
      </p:sp>
      <p:pic>
        <p:nvPicPr>
          <p:cNvPr id="2052" name="Picture 4" descr="Ravinder Saluja on Twitter: &quot;Hahahah!! 😂😂🤓👨🏻‍💻 #DeepLearning #Memes  #DataScienceMemes #DataScience #MachineLearning #TransferLearning #Python  #VGG #ResNet… https://t.co/dH2tBfo6uF&quot;"/>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100489" y="2904036"/>
            <a:ext cx="2631168" cy="23339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ransfer Learning in Keras Using Inception V3 – Sefik Ilkin Sereng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8009" y="3186272"/>
            <a:ext cx="2051708" cy="205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9111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MLTEMPLATEVERSION" val="1.0"/>
  <p:tag name="SAXMLTEMPLATE" val="presentation_169"/>
  <p:tag name="SAXMLCOMPANYNAME" val="bosch"/>
  <p:tag name="SAXMLCOMPANYNAME_PREVIOUS" val="bosch"/>
  <p:tag name="MLTEMPLATEVERSION_PREVIOUS" val="1.0"/>
</p:tagLst>
</file>

<file path=ppt/tags/tag1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xml><?xml version="1.0" encoding="utf-8"?>
<p:tagLst xmlns:a="http://schemas.openxmlformats.org/drawingml/2006/main" xmlns:r="http://schemas.openxmlformats.org/officeDocument/2006/relationships" xmlns:p="http://schemas.openxmlformats.org/presentationml/2006/main">
  <p:tag name="ML_2" val="Bosch2.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FG.LAYOUTRES" val="BOSCH2_16_9_NAVI_2018"/>
  <p:tag name="ML_1" val="RBBR_Ca"/>
  <p:tag name="ML_LAYOUT_RESOURCE" val="BOSCH2_16_9.mcr"/>
  <p:tag name="FIELDS.INITIALIZED" val="1"/>
  <p:tag name="CAIXADETEXTO 3_SHAPECLASSPROTECTIONTYPE" val="31"/>
  <p:tag name="RETÂNGULO 4_SHAPECLASSPROTECTIONTYPE" val="3"/>
  <p:tag name="RETÂNGULO 5_SHAPECLASSPROTECTIONTYPE" val="63"/>
  <p:tag name="RETÂNGULO 6_SHAPECLASSPROTECTIONTYPE" val="63"/>
  <p:tag name="RETÂNGULO 7_SHAPECLASSPROTECTIONTYPE" val="63"/>
  <p:tag name="CAIXADETEXTO 8_SHAPECLASSPROTECTIONTYPE" val="25"/>
  <p:tag name="TÍTULO 1_SHAPECLASSPROTECTIONTYPE" val="9"/>
  <p:tag name="FIELD.CHAPTER.CONTENT" val="AI @ BOSCH"/>
  <p:tag name="FIELD.CHAPTER.VALUE" val="AI @ BOSCH"/>
  <p:tag name="FIELD.CHAPTER.COMBOINDEX" val="-2"/>
  <p:tag name="FIELD.REM_ANL.COMBOINDEX" val="-2"/>
  <p:tag name="FIELD.DPT.CONTENT" val="C/IDI-LA"/>
  <p:tag name="FIELD.DPT.VALUE" val="C/IDI-LA | "/>
  <p:tag name="FIELD.DPT.COMBOINDEX" val="-2"/>
</p:tagLst>
</file>

<file path=ppt/tags/tag1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 val="-2;-2;-2;-2;-2;-2"/>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Lst>
</file>

<file path=ppt/tags/tag13.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SHAPESETCLASSNAME" val="Object"/>
  <p:tag name="COLORSETGROUPCLASSNAME" val="ColorSetGroup1"/>
  <p:tag name="FONTSETGROUPCLASSNAME" val="FontSetGroup1"/>
  <p:tag name="SHAPECLASSNAME" val="FooterLine1OnSlides"/>
  <p:tag name="SHAPECLASSPROTECTIONTYPE" val="63"/>
  <p:tag name="FONT" val="Bold6"/>
  <p:tag name="FONT2" val="Reg6"/>
  <p:tag name="FONT3" val="Reg6"/>
  <p:tag name="FONTCOLOR" val="Red"/>
  <p:tag name="FONTCOLOR2" val="Black"/>
  <p:tag name="FONTCOLOR3" val="Black"/>
  <p:tag name="FONTCOLOR4" val="Black"/>
  <p:tag name="RUNS.FONT" val="4"/>
</p:tagLst>
</file>

<file path=ppt/tags/tag1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1"/>
  <p:tag name="FONTSETGROUPCLASSNAME" val="FontSetGroup1"/>
  <p:tag name="SHAPECLASSNAME" val="FooterLine2OnSlides"/>
  <p:tag name="SHAPECLASSPROTECTIONTYPE" val="63"/>
  <p:tag name="FONTCOLOR" val="Black"/>
  <p:tag name="FONTCOLOR2" val="LightGray"/>
  <p:tag name="FONTCOLOR3" val="LightGray"/>
</p:tagLst>
</file>

<file path=ppt/tags/tag1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1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1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1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Primary;-2"/>
  <p:tag name="FONTCOLOR" val="Primary"/>
  <p:tag name="FONTCOLOR2" val="Primary"/>
</p:tagLst>
</file>

<file path=ppt/tags/tag1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xml><?xml version="1.0" encoding="utf-8"?>
<p:tagLst xmlns:a="http://schemas.openxmlformats.org/drawingml/2006/main" xmlns:r="http://schemas.openxmlformats.org/officeDocument/2006/relationships" xmlns:p="http://schemas.openxmlformats.org/presentationml/2006/main">
  <p:tag name="ML_2" val="Bosch2.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FG.LAYOUTRES" val="BOSCH2_16_9_NAVI_2018"/>
  <p:tag name="ML_1" val="RBBR_Ca"/>
  <p:tag name="ML_LAYOUT_RESOURCE" val="BOSCH2_16_9.mcr"/>
  <p:tag name="FIELDS.INITIALIZED" val="1"/>
  <p:tag name="CAIXADETEXTO 3_SHAPECLASSPROTECTIONTYPE" val="31"/>
  <p:tag name="RETÂNGULO 4_SHAPECLASSPROTECTIONTYPE" val="3"/>
  <p:tag name="RETÂNGULO 5_SHAPECLASSPROTECTIONTYPE" val="63"/>
  <p:tag name="RETÂNGULO 6_SHAPECLASSPROTECTIONTYPE" val="63"/>
  <p:tag name="RETÂNGULO 7_SHAPECLASSPROTECTIONTYPE" val="63"/>
  <p:tag name="CAIXADETEXTO 8_SHAPECLASSPROTECTIONTYPE" val="25"/>
  <p:tag name="TÍTULO 1_SHAPECLASSPROTECTIONTYPE" val="9"/>
  <p:tag name="FIELD.CHAPTER.CONTENT" val="AI @ BOSCH"/>
  <p:tag name="FIELD.CHAPTER.VALUE" val="AI @ BOSCH"/>
  <p:tag name="FIELD.CHAPTER.COMBOINDEX" val="-2"/>
  <p:tag name="FIELD.REM_ANL.COMBOINDEX" val="-2"/>
  <p:tag name="FIELD.DPT.CONTENT" val="C/IDI-LA"/>
  <p:tag name="FIELD.DPT.VALUE" val="C/IDI-LA | "/>
  <p:tag name="FIELD.DPT.COMBOINDEX" val="-2"/>
</p:tagLst>
</file>

<file path=ppt/tags/tag20.xml><?xml version="1.0" encoding="utf-8"?>
<p:tagLst xmlns:a="http://schemas.openxmlformats.org/drawingml/2006/main" xmlns:r="http://schemas.openxmlformats.org/officeDocument/2006/relationships" xmlns:p="http://schemas.openxmlformats.org/presentationml/2006/main">
  <p:tag name="ML_2" val="Bosch2.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FG.LAYOUTRES" val="BOSCH2_16_9_NAVI_2018"/>
  <p:tag name="ML_1" val="RBBR_Ca"/>
  <p:tag name="ML_LAYOUT_RESOURCE" val="BOSCH2_16_9.mcr"/>
  <p:tag name="FIELDS.INITIALIZED" val="1"/>
  <p:tag name="CAIXADETEXTO 3_SHAPECLASSPROTECTIONTYPE" val="31"/>
  <p:tag name="RETÂNGULO 4_SHAPECLASSPROTECTIONTYPE" val="3"/>
  <p:tag name="RETÂNGULO 5_SHAPECLASSPROTECTIONTYPE" val="63"/>
  <p:tag name="RETÂNGULO 6_SHAPECLASSPROTECTIONTYPE" val="63"/>
  <p:tag name="RETÂNGULO 7_SHAPECLASSPROTECTIONTYPE" val="63"/>
  <p:tag name="CAIXADETEXTO 8_SHAPECLASSPROTECTIONTYPE" val="25"/>
  <p:tag name="TÍTULO 1_SHAPECLASSPROTECTIONTYPE" val="9"/>
  <p:tag name="FIELD.CHAPTER.CONTENT" val="AI @ BOSCH"/>
  <p:tag name="FIELD.CHAPTER.VALUE" val="AI @ BOSCH"/>
  <p:tag name="FIELD.CHAPTER.COMBOINDEX" val="-2"/>
  <p:tag name="FIELD.REM_ANL.COMBOINDEX" val="-2"/>
  <p:tag name="FIELD.DPT.CONTENT" val="C/IDI-LA"/>
  <p:tag name="FIELD.DPT.VALUE" val="C/IDI-LA | "/>
  <p:tag name="FIELD.DPT.COMBOINDEX" val="-2"/>
</p:tagLst>
</file>

<file path=ppt/tags/tag2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 val="-2;-2;-2;-2;-2;-2"/>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Lst>
</file>

<file path=ppt/tags/tag22.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SHAPESETCLASSNAME" val="Object"/>
  <p:tag name="COLORSETGROUPCLASSNAME" val="ColorSetGroup1"/>
  <p:tag name="FONTSETGROUPCLASSNAME" val="FontSetGroup1"/>
  <p:tag name="SHAPECLASSNAME" val="FooterLine1OnSlides"/>
  <p:tag name="SHAPECLASSPROTECTIONTYPE" val="63"/>
  <p:tag name="FONT" val="Bold6"/>
  <p:tag name="FONT2" val="Reg6"/>
  <p:tag name="FONT3" val="Reg6"/>
  <p:tag name="FONTCOLOR" val="Red"/>
  <p:tag name="FONTCOLOR2" val="Black"/>
  <p:tag name="FONTCOLOR3" val="Black"/>
  <p:tag name="FONTCOLOR4" val="Black"/>
  <p:tag name="RUNS.FONT" val="4"/>
</p:tagLst>
</file>

<file path=ppt/tags/tag2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1"/>
  <p:tag name="FONTSETGROUPCLASSNAME" val="FontSetGroup1"/>
  <p:tag name="SHAPECLASSNAME" val="FooterLine2OnSlides"/>
  <p:tag name="SHAPECLASSPROTECTIONTYPE" val="63"/>
  <p:tag name="FONTCOLOR" val="Black"/>
  <p:tag name="FONTCOLOR2" val="LightGray"/>
  <p:tag name="FONTCOLOR3" val="LightGray"/>
</p:tagLst>
</file>

<file path=ppt/tags/tag2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2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2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2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Primary;-2"/>
  <p:tag name="FONTCOLOR" val="Primary"/>
  <p:tag name="FONTCOLOR2" val="Primary"/>
</p:tagLst>
</file>

<file path=ppt/tags/tag2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9.xml><?xml version="1.0" encoding="utf-8"?>
<p:tagLst xmlns:a="http://schemas.openxmlformats.org/drawingml/2006/main" xmlns:r="http://schemas.openxmlformats.org/officeDocument/2006/relationships" xmlns:p="http://schemas.openxmlformats.org/presentationml/2006/main">
  <p:tag name="ML_2" val="Bosch2.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FG.LAYOUTRES" val="BOSCH2_16_9_NAVI_2018"/>
  <p:tag name="ML_1" val="RBBR_Ca"/>
  <p:tag name="ML_LAYOUT_RESOURCE" val="BOSCH2_16_9.mcr"/>
  <p:tag name="FIELDS.INITIALIZED" val="1"/>
  <p:tag name="CAIXADETEXTO 3_SHAPECLASSPROTECTIONTYPE" val="31"/>
  <p:tag name="RETÂNGULO 4_SHAPECLASSPROTECTIONTYPE" val="3"/>
  <p:tag name="RETÂNGULO 5_SHAPECLASSPROTECTIONTYPE" val="63"/>
  <p:tag name="RETÂNGULO 6_SHAPECLASSPROTECTIONTYPE" val="63"/>
  <p:tag name="RETÂNGULO 7_SHAPECLASSPROTECTIONTYPE" val="63"/>
  <p:tag name="CAIXADETEXTO 8_SHAPECLASSPROTECTIONTYPE" val="25"/>
  <p:tag name="TÍTULO 1_SHAPECLASSPROTECTIONTYPE" val="9"/>
  <p:tag name="FIELD.CHAPTER.CONTENT" val="AI @ BOSCH"/>
  <p:tag name="FIELD.CHAPTER.VALUE" val="AI @ BOSCH"/>
  <p:tag name="FIELD.CHAPTER.COMBOINDEX" val="-2"/>
  <p:tag name="FIELD.REM_ANL.COMBOINDEX" val="-2"/>
  <p:tag name="FIELD.DPT.CONTENT" val="C/IDI-LA"/>
  <p:tag name="FIELD.DPT.VALUE" val="C/IDI-LA | "/>
  <p:tag name="FIELD.DPT.COMBOINDEX" val="-2"/>
</p:tagLst>
</file>

<file path=ppt/tags/tag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 val="-2;-2;-2;-2;-2;-2"/>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Lst>
</file>

<file path=ppt/tags/tag3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 val="-2;-2;-2;-2;-2;-2"/>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Lst>
</file>

<file path=ppt/tags/tag31.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1"/>
  <p:tag name="FONTSETGROUPCLASSNAME" val="FontSetGroup1"/>
  <p:tag name="SHAPECLASSNAME" val="FooterLine2OnSlides"/>
  <p:tag name="SHAPECLASSPROTECTIONTYPE" val="63"/>
  <p:tag name="FONTCOLOR" val="Black"/>
  <p:tag name="FONTCOLOR2" val="LightGray"/>
  <p:tag name="FONTCOLOR3" val="LightGray"/>
</p:tagLst>
</file>

<file path=ppt/tags/tag32.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3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3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3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Primary;-2"/>
  <p:tag name="FONTCOLOR" val="Primary"/>
  <p:tag name="FONTCOLOR2" val="Primary"/>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 val="-2;-2;-2;-2;-2;-2"/>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Lst>
</file>

<file path=ppt/tags/tag4.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SHAPESETCLASSNAME" val="Object"/>
  <p:tag name="COLORSETGROUPCLASSNAME" val="ColorSetGroup1"/>
  <p:tag name="FONTSETGROUPCLASSNAME" val="FontSetGroup1"/>
  <p:tag name="SHAPECLASSNAME" val="FooterLine1OnSlides"/>
  <p:tag name="SHAPECLASSPROTECTIONTYPE" val="63"/>
  <p:tag name="FONT" val="Bold6"/>
  <p:tag name="FONT2" val="Reg6"/>
  <p:tag name="FONT3" val="Reg6"/>
  <p:tag name="FONTCOLOR" val="Red"/>
  <p:tag name="FONTCOLOR2" val="Black"/>
  <p:tag name="FONTCOLOR3" val="Black"/>
  <p:tag name="FONTCOLOR4" val="Black"/>
  <p:tag name="RUNS.FONT" val="4"/>
</p:tagLst>
</file>

<file path=ppt/tags/tag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1"/>
  <p:tag name="FONTSETGROUPCLASSNAME" val="FontSetGroup1"/>
  <p:tag name="SHAPECLASSNAME" val="FooterLine2OnSlides"/>
  <p:tag name="SHAPECLASSPROTECTIONTYPE" val="63"/>
  <p:tag name="FONTCOLOR" val="Black"/>
  <p:tag name="FONTCOLOR2" val="LightGray"/>
  <p:tag name="FONTCOLOR3" val="LightGray"/>
</p:tagLst>
</file>

<file path=ppt/tags/tag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Primary;-2"/>
  <p:tag name="FONTCOLOR" val="Primary"/>
  <p:tag name="FONTCOLOR2" val="Primary"/>
</p:tagLst>
</file>

<file path=ppt/theme/theme1.xml><?xml version="1.0" encoding="utf-8"?>
<a:theme xmlns:a="http://schemas.openxmlformats.org/drawingml/2006/main" name="Bosch NG">
  <a:themeElements>
    <a:clrScheme name="Bosch_Fuchsia">
      <a:dk1>
        <a:srgbClr val="000000"/>
      </a:dk1>
      <a:lt1>
        <a:srgbClr val="FFFFFF"/>
      </a:lt1>
      <a:dk2>
        <a:srgbClr val="424C58"/>
      </a:dk2>
      <a:lt2>
        <a:srgbClr val="B2B3B5"/>
      </a:lt2>
      <a:accent1>
        <a:srgbClr val="A80163"/>
      </a:accent1>
      <a:accent2>
        <a:srgbClr val="D067AD"/>
      </a:accent2>
      <a:accent3>
        <a:srgbClr val="B2B3B5"/>
      </a:accent3>
      <a:accent4>
        <a:srgbClr val="424C58"/>
      </a:accent4>
      <a:accent5>
        <a:srgbClr val="3F136C"/>
      </a:accent5>
      <a:accent6>
        <a:srgbClr val="967CB1"/>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ts val="2300"/>
          </a:lnSpc>
          <a:spcBef>
            <a:spcPts val="50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template1.potx" id="{F7EF9966-F53A-44CC-A756-EF9E132AF5E6}" vid="{BE1FDABE-663E-4397-8AF3-7005A7B11CB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_ColorSelect>
  <Line>
    <Color val="D70012"/>
    <Color val="EA6876"/>
    <Color val="a80163"/>
    <Color val="D067AD"/>
    <Color val="3f136c"/>
    <Color val="967CB1"/>
    <Color val="08427e"/>
    <Color val="6D9ABC"/>
    <Color val="0e78c5"/>
    <Color val="6FB9E2"/>
    <Color val="1399a0"/>
    <Color val="6FC9CC"/>
    <Color val="67b419"/>
    <Color val="AEDB7D"/>
    <Color val="0a5139"/>
    <Color val="6EA293"/>
    <Color val="999FA6"/>
    <Color val="D7D7D7"/>
    <Color val="000000"/>
    <Color val="FFFFFF"/>
  </Line>
</sax_ColorSelect>
</file>

<file path=customXml/item2.xml><?xml version="1.0" encoding="utf-8"?>
<saxML>
  <saxMLTemplate>presentation_169</saxMLTemplate>
  <Variablen>
    <Variable>
      <Name>attachmentremark</Name>
      <OrgInhalt/>
      <Wert/>
      <Platzhalter>False</Platzhalter>
      <DocDatenDialog>True</DocDatenDialog>
      <Label>Nota sobre anexos</Label>
      <FrageVar>False</FrageVar>
      <Prefix/>
      <Suffix/>
      <WegfallVar/>
      <MussFeld>False</MussFeld>
      <InDokument>True</InDokument>
      <Sektion>Rectangle7</Sektion>
      <Reihenfolge>0</Reihenfolge>
    </Variable>
    <Variable>
      <Name>departmentshort</Name>
      <OrgInhalt>C/IDI-LA</OrgInhalt>
      <Wert>C/IDI-LA</Wert>
      <Platzhalter>False</Platzhalter>
      <DocDatenDialog>True</DocDatenDialog>
      <Label>Nota sobre direitos autorais</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Interno</OrgInhalt>
      <Wert>Interno</Wert>
      <Platzhalter>False</Platzhalter>
      <DocDatenDialog>True</DocDatenDialog>
      <Label>Nota de confidencialidade</Label>
      <FrageVar>False</FrageVar>
      <Prefix/>
      <Suffix/>
      <WegfallVar/>
      <ComboBox>
        <Option>Interno</Option>
        <Option>Confidencial</Option>
        <Option>Estritamente confidencial</Option>
        <Option/>
      </ComboBox>
      <MussFeld>False</MussFeld>
      <InDokument>True</InDokument>
      <Sektion>Bosch_footer_1</Sektion>
      <Reihenfolge>0</Reihenfolge>
    </Variable>
    <Variable>
      <Name>copyright</Name>
      <OrgInhalt>© Robert Bosch Ltda 2021. Reserves all rights even in the event of industrial property rights. We reserve all rights of disposal such as copying and passing on to third parties</OrgInhalt>
      <Wert>© Robert Bosch Ltda 2021. Reserves all rights even in the event of industrial property rights. We reserve all rights of disposal such as copying and passing on to third parties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2021-03-16</OrgInhalt>
      <Wert>2021-03-16</Wert>
      <Platzhalter>False</Platzhalter>
      <DocDatenDialog>True</DocDatenDialog>
      <Label>Data</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Nota sobre ficheiro</Label>
      <FrageVar>False</FrageVar>
      <Prefix/>
      <Suffix/>
      <WegfallVar/>
      <MussFeld>False</MussFeld>
      <InDokument>True</InDokument>
      <Sektion>Bosch_footer_2</Sektion>
      <Reihenfolge>0</Reihenfolge>
    </Variable>
  </Variablen>
</saxML>
</file>

<file path=customXml/itemProps1.xml><?xml version="1.0" encoding="utf-8"?>
<ds:datastoreItem xmlns:ds="http://schemas.openxmlformats.org/officeDocument/2006/customXml" ds:itemID="{304CF217-3C90-4AA0-B541-CE45F9BD305E}">
  <ds:schemaRefs/>
</ds:datastoreItem>
</file>

<file path=customXml/itemProps2.xml><?xml version="1.0" encoding="utf-8"?>
<ds:datastoreItem xmlns:ds="http://schemas.openxmlformats.org/officeDocument/2006/customXml" ds:itemID="{D0252559-44F8-474C-B66D-E357B88E32C2}">
  <ds:schemaRefs/>
</ds:datastoreItem>
</file>

<file path=docProps/app.xml><?xml version="1.0" encoding="utf-8"?>
<Properties xmlns="http://schemas.openxmlformats.org/officeDocument/2006/extended-properties" xmlns:vt="http://schemas.openxmlformats.org/officeDocument/2006/docPropsVTypes">
  <Template>presentation_169_5</Template>
  <TotalTime>0</TotalTime>
  <Words>3598</Words>
  <Application>Microsoft Office PowerPoint</Application>
  <PresentationFormat>Personalizar</PresentationFormat>
  <Paragraphs>479</Paragraphs>
  <Slides>55</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55</vt:i4>
      </vt:variant>
    </vt:vector>
  </HeadingPairs>
  <TitlesOfParts>
    <vt:vector size="62" baseType="lpstr">
      <vt:lpstr>Arial</vt:lpstr>
      <vt:lpstr>Bosch Office Sans</vt:lpstr>
      <vt:lpstr>Calibri</vt:lpstr>
      <vt:lpstr>Cambria Math</vt:lpstr>
      <vt:lpstr>JetBrains Mono</vt:lpstr>
      <vt:lpstr>Wingdings 3</vt:lpstr>
      <vt:lpstr>Bosch NG</vt:lpstr>
      <vt:lpstr>Deep Learning para regressão</vt:lpstr>
      <vt:lpstr>Regressão</vt:lpstr>
      <vt:lpstr>Regressão vs classificação</vt:lpstr>
      <vt:lpstr>Métricas de Erro - Regressão</vt:lpstr>
      <vt:lpstr>Métricas de Erro - Regressão</vt:lpstr>
      <vt:lpstr>Métricas de Erro - Regressão</vt:lpstr>
      <vt:lpstr>Métricas para treino</vt:lpstr>
      <vt:lpstr>Transferência de conhecimento</vt:lpstr>
      <vt:lpstr>Transferência de conhecimento</vt:lpstr>
      <vt:lpstr>Transferência de conhecimento</vt:lpstr>
      <vt:lpstr>Transferência de conhecimento</vt:lpstr>
      <vt:lpstr>Professor x pupilo</vt:lpstr>
      <vt:lpstr>Destilação de conhecimento</vt:lpstr>
      <vt:lpstr>Visualização de camadas</vt:lpstr>
      <vt:lpstr>Transferência de conhecimento</vt:lpstr>
      <vt:lpstr>Detecção de objetos</vt:lpstr>
      <vt:lpstr>Modelos mais conhecidos</vt:lpstr>
      <vt:lpstr>Modelos mais conhecidos</vt:lpstr>
      <vt:lpstr>Funcionamento YOLO v2</vt:lpstr>
      <vt:lpstr>Métricas de Erro – Detecção de Objetos</vt:lpstr>
      <vt:lpstr>Métricas de Erro – Detecção de Objetos</vt:lpstr>
      <vt:lpstr>Métricas de Erro – Detecção de Objetos</vt:lpstr>
      <vt:lpstr>Métricas de Erro – Detecção de Objetos</vt:lpstr>
      <vt:lpstr>Métricas de Erro – Detecção de Objetos</vt:lpstr>
      <vt:lpstr>Métricas de Erro – Detecção de Objetos</vt:lpstr>
      <vt:lpstr>Benchmarks</vt:lpstr>
      <vt:lpstr>Desafios</vt:lpstr>
      <vt:lpstr>Class Activation Mapping (CAM)</vt:lpstr>
      <vt:lpstr>Flatten vs Global Average Pooling (GAP)</vt:lpstr>
      <vt:lpstr>Inferencia</vt:lpstr>
      <vt:lpstr>Como funciona</vt:lpstr>
      <vt:lpstr>Otimização</vt:lpstr>
      <vt:lpstr>DNN Opencv</vt:lpstr>
      <vt:lpstr>Hardware</vt:lpstr>
      <vt:lpstr>Webserver</vt:lpstr>
      <vt:lpstr>HTTP</vt:lpstr>
      <vt:lpstr>HTTP</vt:lpstr>
      <vt:lpstr>Flask</vt:lpstr>
      <vt:lpstr>Flask - rotas</vt:lpstr>
      <vt:lpstr>Flask – métodos e requsições</vt:lpstr>
      <vt:lpstr>Tensorboard</vt:lpstr>
      <vt:lpstr>Webserver</vt:lpstr>
      <vt:lpstr>Como utilizar</vt:lpstr>
      <vt:lpstr>Como utilizar</vt:lpstr>
      <vt:lpstr>Como utilizar</vt:lpstr>
      <vt:lpstr>Datasets</vt:lpstr>
      <vt:lpstr>Classificação</vt:lpstr>
      <vt:lpstr>Detecção</vt:lpstr>
      <vt:lpstr>Autoencoder</vt:lpstr>
      <vt:lpstr>Resumo</vt:lpstr>
      <vt:lpstr>Características</vt:lpstr>
      <vt:lpstr>Aplicações</vt:lpstr>
      <vt:lpstr>GAN</vt:lpstr>
      <vt:lpstr>Resumo</vt:lpstr>
      <vt:lpstr>Casos de uso</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Andrade Rodrigo (C/IDI-LA)</dc:creator>
  <cp:lastModifiedBy>Andrade Rodrigo (BISB/PJM-PF)</cp:lastModifiedBy>
  <cp:revision>101</cp:revision>
  <dcterms:created xsi:type="dcterms:W3CDTF">2021-03-16T11:38:58Z</dcterms:created>
  <dcterms:modified xsi:type="dcterms:W3CDTF">2022-10-19T12:58:46Z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